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6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691" autoAdjust="0"/>
    <p:restoredTop sz="94660"/>
  </p:normalViewPr>
  <p:slideViewPr>
    <p:cSldViewPr>
      <p:cViewPr varScale="1">
        <p:scale>
          <a:sx n="46" d="100"/>
          <a:sy n="46" d="100"/>
        </p:scale>
        <p:origin x="-1512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11FF0-1563-4FC9-B46D-CFCD076C4D93}" type="datetimeFigureOut">
              <a:rPr lang="en-US" smtClean="0"/>
              <a:t>5/7/2020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F38F3-A1F4-4EFA-8B9C-296BBCA1F162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F38F3-A1F4-4EFA-8B9C-296BBCA1F162}" type="slidenum">
              <a:rPr lang="en-IN" smtClean="0"/>
              <a:t>11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3D67-97F2-4CA4-8FF0-2981BD586824}" type="datetimeFigureOut">
              <a:rPr lang="en-US" smtClean="0"/>
              <a:pPr/>
              <a:t>5/7/2020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51B20-22F1-4BD3-8C5B-7651D7E8BB7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3D67-97F2-4CA4-8FF0-2981BD586824}" type="datetimeFigureOut">
              <a:rPr lang="en-US" smtClean="0"/>
              <a:pPr/>
              <a:t>5/7/2020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51B20-22F1-4BD3-8C5B-7651D7E8BB7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3D67-97F2-4CA4-8FF0-2981BD586824}" type="datetimeFigureOut">
              <a:rPr lang="en-US" smtClean="0"/>
              <a:pPr/>
              <a:t>5/7/2020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51B20-22F1-4BD3-8C5B-7651D7E8BB7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3D67-97F2-4CA4-8FF0-2981BD586824}" type="datetimeFigureOut">
              <a:rPr lang="en-US" smtClean="0"/>
              <a:pPr/>
              <a:t>5/7/2020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51B20-22F1-4BD3-8C5B-7651D7E8BB7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3D67-97F2-4CA4-8FF0-2981BD586824}" type="datetimeFigureOut">
              <a:rPr lang="en-US" smtClean="0"/>
              <a:pPr/>
              <a:t>5/7/2020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51B20-22F1-4BD3-8C5B-7651D7E8BB7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3D67-97F2-4CA4-8FF0-2981BD586824}" type="datetimeFigureOut">
              <a:rPr lang="en-US" smtClean="0"/>
              <a:pPr/>
              <a:t>5/7/2020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51B20-22F1-4BD3-8C5B-7651D7E8BB7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3D67-97F2-4CA4-8FF0-2981BD586824}" type="datetimeFigureOut">
              <a:rPr lang="en-US" smtClean="0"/>
              <a:pPr/>
              <a:t>5/7/2020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51B20-22F1-4BD3-8C5B-7651D7E8BB7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3D67-97F2-4CA4-8FF0-2981BD586824}" type="datetimeFigureOut">
              <a:rPr lang="en-US" smtClean="0"/>
              <a:pPr/>
              <a:t>5/7/2020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51B20-22F1-4BD3-8C5B-7651D7E8BB7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3D67-97F2-4CA4-8FF0-2981BD586824}" type="datetimeFigureOut">
              <a:rPr lang="en-US" smtClean="0"/>
              <a:pPr/>
              <a:t>5/7/2020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51B20-22F1-4BD3-8C5B-7651D7E8BB7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3D67-97F2-4CA4-8FF0-2981BD586824}" type="datetimeFigureOut">
              <a:rPr lang="en-US" smtClean="0"/>
              <a:pPr/>
              <a:t>5/7/2020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51B20-22F1-4BD3-8C5B-7651D7E8BB7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3D67-97F2-4CA4-8FF0-2981BD586824}" type="datetimeFigureOut">
              <a:rPr lang="en-US" smtClean="0"/>
              <a:pPr/>
              <a:t>5/7/2020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51B20-22F1-4BD3-8C5B-7651D7E8BB7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73D67-97F2-4CA4-8FF0-2981BD586824}" type="datetimeFigureOut">
              <a:rPr lang="en-US" smtClean="0"/>
              <a:pPr/>
              <a:t>5/7/2020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51B20-22F1-4BD3-8C5B-7651D7E8BB7E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Chapter- 8 (HUMAN HEALTH AND DISEASE) 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PART 2 </a:t>
            </a:r>
            <a:endParaRPr lang="en-IN" sz="3600" b="1" dirty="0">
              <a:solidFill>
                <a:schemeClr val="tx2"/>
              </a:solidFill>
            </a:endParaRPr>
          </a:p>
        </p:txBody>
      </p:sp>
      <p:pic>
        <p:nvPicPr>
          <p:cNvPr id="4" name="~PP779.WAV">
            <a:hlinkClick r:id="" action="ppaction://media"/>
          </p:cNvPr>
          <p:cNvPicPr>
            <a:picLocks noRot="1" noChangeAspect="1"/>
          </p:cNvPicPr>
          <p:nvPr>
            <a:wavAudioFile r:embed="rId1" name="~PP779.WAV"/>
          </p:nvPr>
        </p:nvPicPr>
        <p:blipFill>
          <a:blip r:embed="rId3"/>
          <a:stretch>
            <a:fillRect/>
          </a:stretch>
        </p:blipFill>
        <p:spPr>
          <a:xfrm>
            <a:off x="8662988" y="63769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550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Prevention of dengue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>
            <a:normAutofit lnSpcReduction="10000"/>
          </a:bodyPr>
          <a:lstStyle/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Currently there is no vaccine available .Best precaution for dengue is the prevention from mosquito bites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Wear full sleeve shirts and pants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Spray fumigant in open drains and do not allow standing water in flower pots, coolers etc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Use insect repellent containing oil of eucalyptus or lemon on exposed skin</a:t>
            </a:r>
            <a:endParaRPr lang="en-IN" dirty="0"/>
          </a:p>
        </p:txBody>
      </p:sp>
      <p:pic>
        <p:nvPicPr>
          <p:cNvPr id="4" name="~PP3013.WAV">
            <a:hlinkClick r:id="" action="ppaction://media"/>
          </p:cNvPr>
          <p:cNvPicPr>
            <a:picLocks noRot="1" noChangeAspect="1"/>
          </p:cNvPicPr>
          <p:nvPr>
            <a:wavAudioFile r:embed="rId1" name="~PP3013.WAV"/>
          </p:nvPr>
        </p:nvPicPr>
        <p:blipFill>
          <a:blip r:embed="rId3"/>
          <a:stretch>
            <a:fillRect/>
          </a:stretch>
        </p:blipFill>
        <p:spPr>
          <a:xfrm>
            <a:off x="8662988" y="63769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1358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B050"/>
                </a:solidFill>
              </a:rPr>
              <a:t>Thank you </a:t>
            </a:r>
            <a:endParaRPr lang="en-IN" sz="4800" b="1" dirty="0">
              <a:solidFill>
                <a:srgbClr val="00B050"/>
              </a:solidFill>
            </a:endParaRPr>
          </a:p>
        </p:txBody>
      </p:sp>
      <p:pic>
        <p:nvPicPr>
          <p:cNvPr id="6" name="~PP2736.WAV">
            <a:hlinkClick r:id="" action="ppaction://media"/>
          </p:cNvPr>
          <p:cNvPicPr>
            <a:picLocks noRot="1" noChangeAspect="1"/>
          </p:cNvPicPr>
          <p:nvPr>
            <a:wavAudioFile r:embed="rId1" name="~PP2736.WAV"/>
          </p:nvPr>
        </p:nvPicPr>
        <p:blipFill>
          <a:blip r:embed="rId4"/>
          <a:stretch>
            <a:fillRect/>
          </a:stretch>
        </p:blipFill>
        <p:spPr>
          <a:xfrm>
            <a:off x="8662988" y="63769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488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VIRAL DISEASES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57784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A viral disease (viral infection) occurs when an organism’s body is invaded by pathogenic viruses, and infectious virus particles. </a:t>
            </a:r>
          </a:p>
          <a:p>
            <a:pPr marL="514350" indent="-514350">
              <a:buFont typeface="+mj-lt"/>
              <a:buAutoNum type="arabicPeriod"/>
            </a:pPr>
            <a:r>
              <a:rPr lang="en-US" u="sng" dirty="0" smtClean="0">
                <a:solidFill>
                  <a:srgbClr val="FF0000"/>
                </a:solidFill>
              </a:rPr>
              <a:t>Common cold</a:t>
            </a:r>
          </a:p>
          <a:p>
            <a:pPr marL="514350" indent="-514350"/>
            <a:r>
              <a:rPr lang="en-US" dirty="0" smtClean="0"/>
              <a:t>It is caused by </a:t>
            </a:r>
            <a:r>
              <a:rPr lang="en-US" i="1" dirty="0" err="1" smtClean="0">
                <a:solidFill>
                  <a:srgbClr val="FF0000"/>
                </a:solidFill>
              </a:rPr>
              <a:t>rhonoviruses</a:t>
            </a:r>
            <a:r>
              <a:rPr lang="en-US" i="1" dirty="0" smtClean="0">
                <a:solidFill>
                  <a:srgbClr val="FF0000"/>
                </a:solidFill>
              </a:rPr>
              <a:t>.</a:t>
            </a:r>
          </a:p>
          <a:p>
            <a:pPr marL="514350" indent="-514350"/>
            <a:r>
              <a:rPr lang="en-US" dirty="0" smtClean="0"/>
              <a:t>It infects the </a:t>
            </a:r>
            <a:r>
              <a:rPr lang="en-US" dirty="0" smtClean="0">
                <a:solidFill>
                  <a:srgbClr val="FF0000"/>
                </a:solidFill>
              </a:rPr>
              <a:t>nose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respiratory</a:t>
            </a:r>
            <a:r>
              <a:rPr lang="en-US" dirty="0" smtClean="0"/>
              <a:t> tract but not the lungs.</a:t>
            </a:r>
            <a:endParaRPr lang="en-IN" dirty="0"/>
          </a:p>
        </p:txBody>
      </p:sp>
      <p:pic>
        <p:nvPicPr>
          <p:cNvPr id="6" name="~PP2847.WAV">
            <a:hlinkClick r:id="" action="ppaction://media"/>
          </p:cNvPr>
          <p:cNvPicPr>
            <a:picLocks noRot="1" noChangeAspect="1"/>
          </p:cNvPicPr>
          <p:nvPr>
            <a:wavAudioFile r:embed="rId1" name="~PP2847.WAV"/>
          </p:nvPr>
        </p:nvPicPr>
        <p:blipFill>
          <a:blip r:embed="rId3"/>
          <a:stretch>
            <a:fillRect/>
          </a:stretch>
        </p:blipFill>
        <p:spPr>
          <a:xfrm>
            <a:off x="8662988" y="63769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1514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500042"/>
            <a:ext cx="8286808" cy="6143668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Symptoms:</a:t>
            </a:r>
          </a:p>
          <a:p>
            <a:r>
              <a:rPr lang="en-US" dirty="0" smtClean="0"/>
              <a:t>Common cold is characterized by nasal congestion and discharge , sore throat and cough.</a:t>
            </a:r>
          </a:p>
          <a:p>
            <a:r>
              <a:rPr lang="en-US" dirty="0" smtClean="0"/>
              <a:t>Headache , tiredness and fever may follow.</a:t>
            </a:r>
          </a:p>
          <a:p>
            <a:r>
              <a:rPr lang="en-US" dirty="0" smtClean="0"/>
              <a:t>Usually last for 3-7 days.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4286256"/>
            <a:ext cx="3929090" cy="2200290"/>
          </a:xfrm>
          <a:prstGeom prst="rect">
            <a:avLst/>
          </a:prstGeom>
        </p:spPr>
      </p:pic>
      <p:pic>
        <p:nvPicPr>
          <p:cNvPr id="5" name="~PP1824.WAV">
            <a:hlinkClick r:id="" action="ppaction://media"/>
          </p:cNvPr>
          <p:cNvPicPr>
            <a:picLocks noRot="1" noChangeAspect="1"/>
          </p:cNvPicPr>
          <p:nvPr>
            <a:wavAudioFile r:embed="rId1" name="~PP1824.WAV"/>
          </p:nvPr>
        </p:nvPicPr>
        <p:blipFill>
          <a:blip r:embed="rId4"/>
          <a:stretch>
            <a:fillRect/>
          </a:stretch>
        </p:blipFill>
        <p:spPr>
          <a:xfrm>
            <a:off x="8662988" y="63769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1341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357166"/>
            <a:ext cx="8429684" cy="621510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Mode of infections </a:t>
            </a:r>
            <a:endParaRPr lang="en-US" sz="2800" b="1" dirty="0" smtClean="0"/>
          </a:p>
          <a:p>
            <a:pPr>
              <a:buNone/>
            </a:pPr>
            <a:r>
              <a:rPr lang="en-US" sz="2800" dirty="0" smtClean="0"/>
              <a:t>    Droplets resulting from cough or sneeze of an infected person  through contaminated objects like pens, books ,cups ,doorknobs , computer keyboards etc cause infection in a healthy person </a:t>
            </a:r>
            <a:endParaRPr lang="en-IN" sz="2800" dirty="0"/>
          </a:p>
        </p:txBody>
      </p:sp>
      <p:pic>
        <p:nvPicPr>
          <p:cNvPr id="4" name="Picture 3" descr="_110504641_sneezingm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3286124"/>
            <a:ext cx="4953035" cy="27860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~PP2255.WAV">
            <a:hlinkClick r:id="" action="ppaction://media"/>
          </p:cNvPr>
          <p:cNvPicPr>
            <a:picLocks noRot="1" noChangeAspect="1"/>
          </p:cNvPicPr>
          <p:nvPr>
            <a:wavAudioFile r:embed="rId1" name="~PP2255.WAV"/>
          </p:nvPr>
        </p:nvPicPr>
        <p:blipFill>
          <a:blip r:embed="rId4"/>
          <a:stretch>
            <a:fillRect/>
          </a:stretch>
        </p:blipFill>
        <p:spPr>
          <a:xfrm>
            <a:off x="8662988" y="63769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557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2. </a:t>
            </a:r>
            <a:r>
              <a:rPr lang="en-US" b="1" dirty="0" err="1">
                <a:solidFill>
                  <a:srgbClr val="FF0000"/>
                </a:solidFill>
              </a:rPr>
              <a:t>C</a:t>
            </a:r>
            <a:r>
              <a:rPr lang="en-US" b="1" dirty="0" err="1" smtClean="0">
                <a:solidFill>
                  <a:srgbClr val="FF0000"/>
                </a:solidFill>
              </a:rPr>
              <a:t>hikungunya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97207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2800" dirty="0" err="1" smtClean="0"/>
              <a:t>Chikungunya</a:t>
            </a:r>
            <a:r>
              <a:rPr lang="en-US" sz="2800" dirty="0" smtClean="0"/>
              <a:t> is a viral disease that is transmitted in humans by the bite of infected </a:t>
            </a:r>
            <a:r>
              <a:rPr lang="en-US" sz="2800" b="1" dirty="0" err="1" smtClean="0">
                <a:solidFill>
                  <a:srgbClr val="FF0000"/>
                </a:solidFill>
              </a:rPr>
              <a:t>Aedes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aegypti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mosquitoes.</a:t>
            </a:r>
          </a:p>
          <a:p>
            <a:r>
              <a:rPr lang="en-US" sz="2800" dirty="0" smtClean="0"/>
              <a:t>Initial symptoms are similar to dengue (joint pain, headache and fever)</a:t>
            </a:r>
          </a:p>
          <a:p>
            <a:r>
              <a:rPr lang="en-US" sz="2800" dirty="0" smtClean="0"/>
              <a:t>It is usually not  life threatening but the joint pains can last for a very long time and full recovery may take months.</a:t>
            </a:r>
          </a:p>
          <a:p>
            <a:r>
              <a:rPr lang="en-US" sz="2800" dirty="0" smtClean="0"/>
              <a:t>Re-infection/re-</a:t>
            </a:r>
            <a:r>
              <a:rPr lang="en-US" sz="2800" dirty="0" err="1" smtClean="0"/>
              <a:t>occurance</a:t>
            </a:r>
            <a:r>
              <a:rPr lang="en-US" sz="2800" dirty="0" smtClean="0"/>
              <a:t> of this disease in very rare(life long immunity)</a:t>
            </a:r>
            <a:endParaRPr lang="en-IN" sz="2800" dirty="0"/>
          </a:p>
        </p:txBody>
      </p:sp>
      <p:pic>
        <p:nvPicPr>
          <p:cNvPr id="5" name="~PP1164.WAV">
            <a:hlinkClick r:id="" action="ppaction://media"/>
          </p:cNvPr>
          <p:cNvPicPr>
            <a:picLocks noRot="1" noChangeAspect="1"/>
          </p:cNvPicPr>
          <p:nvPr>
            <a:wavAudioFile r:embed="rId1" name="~PP1164.WAV"/>
          </p:nvPr>
        </p:nvPicPr>
        <p:blipFill>
          <a:blip r:embed="rId3"/>
          <a:stretch>
            <a:fillRect/>
          </a:stretch>
        </p:blipFill>
        <p:spPr>
          <a:xfrm>
            <a:off x="8662988" y="63769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1588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428604"/>
            <a:ext cx="8358246" cy="621510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Symptoms: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/>
              <a:t>Chills and high fever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/>
              <a:t>Vomiting and nausea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/>
              <a:t>Headache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/>
              <a:t>Persistent joint pain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Spread</a:t>
            </a:r>
            <a:r>
              <a:rPr lang="en-US" sz="2400" dirty="0" smtClean="0"/>
              <a:t> : </a:t>
            </a:r>
            <a:r>
              <a:rPr lang="en-US" sz="2400" b="1" dirty="0" err="1" smtClean="0">
                <a:solidFill>
                  <a:schemeClr val="tx2"/>
                </a:solidFill>
              </a:rPr>
              <a:t>Chikungunya</a:t>
            </a:r>
            <a:r>
              <a:rPr lang="en-US" sz="2400" b="1" dirty="0" smtClean="0">
                <a:solidFill>
                  <a:schemeClr val="tx2"/>
                </a:solidFill>
              </a:rPr>
              <a:t> disease is a viral disease that spreads by the bite of infected </a:t>
            </a:r>
            <a:r>
              <a:rPr lang="en-US" sz="2400" b="1" i="1" dirty="0" err="1" smtClean="0">
                <a:solidFill>
                  <a:schemeClr val="tx2"/>
                </a:solidFill>
              </a:rPr>
              <a:t>Aedes</a:t>
            </a:r>
            <a:r>
              <a:rPr lang="en-US" sz="2400" b="1" i="1" dirty="0" smtClean="0">
                <a:solidFill>
                  <a:schemeClr val="tx2"/>
                </a:solidFill>
              </a:rPr>
              <a:t> </a:t>
            </a:r>
            <a:r>
              <a:rPr lang="en-US" sz="2400" b="1" i="1" dirty="0" err="1">
                <a:solidFill>
                  <a:schemeClr val="tx2"/>
                </a:solidFill>
              </a:rPr>
              <a:t>a</a:t>
            </a:r>
            <a:r>
              <a:rPr lang="en-US" sz="2400" b="1" i="1" dirty="0" err="1" smtClean="0">
                <a:solidFill>
                  <a:schemeClr val="tx2"/>
                </a:solidFill>
              </a:rPr>
              <a:t>egypti</a:t>
            </a:r>
            <a:r>
              <a:rPr lang="en-US" sz="2400" b="1" i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</a:rPr>
              <a:t>mosquito. </a:t>
            </a:r>
            <a:r>
              <a:rPr lang="en-US" sz="2400" b="1" dirty="0" err="1" smtClean="0">
                <a:solidFill>
                  <a:schemeClr val="tx2"/>
                </a:solidFill>
              </a:rPr>
              <a:t>Aedes</a:t>
            </a:r>
            <a:r>
              <a:rPr lang="en-US" sz="2400" b="1" dirty="0" smtClean="0">
                <a:solidFill>
                  <a:schemeClr val="tx2"/>
                </a:solidFill>
              </a:rPr>
              <a:t> mosquitoes thrives well in the clean stale water present in vases, coolers, pots or pools in and around the houses.</a:t>
            </a:r>
            <a:endParaRPr lang="en-US" sz="2400" b="1" dirty="0">
              <a:solidFill>
                <a:schemeClr val="tx2"/>
              </a:solidFill>
            </a:endParaRPr>
          </a:p>
        </p:txBody>
      </p:sp>
      <p:pic>
        <p:nvPicPr>
          <p:cNvPr id="4" name="Picture 3" descr="6-All-You-Need-to-Know-About-Chikungunya-its-Symptoms-and-Preven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4786322"/>
            <a:ext cx="2711183" cy="1665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~PP390.WAV">
            <a:hlinkClick r:id="" action="ppaction://media"/>
          </p:cNvPr>
          <p:cNvPicPr>
            <a:picLocks noRot="1" noChangeAspect="1"/>
          </p:cNvPicPr>
          <p:nvPr>
            <a:wavAudioFile r:embed="rId1" name="~PP390.WAV"/>
          </p:nvPr>
        </p:nvPicPr>
        <p:blipFill>
          <a:blip r:embed="rId4"/>
          <a:stretch>
            <a:fillRect/>
          </a:stretch>
        </p:blipFill>
        <p:spPr>
          <a:xfrm>
            <a:off x="8662988" y="63769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741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Treatment 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no treatment as there is no antiviral drug or medicine .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Paracetomol</a:t>
            </a:r>
            <a:r>
              <a:rPr lang="en-US" dirty="0" smtClean="0"/>
              <a:t> is given to relieve the pain and reduce fever.</a:t>
            </a:r>
          </a:p>
          <a:p>
            <a:r>
              <a:rPr lang="en-US" dirty="0" smtClean="0"/>
              <a:t>Aspirin should be avoided.</a:t>
            </a:r>
          </a:p>
          <a:p>
            <a:r>
              <a:rPr lang="en-US" dirty="0" smtClean="0"/>
              <a:t>Currently there is no vaccine for </a:t>
            </a:r>
            <a:r>
              <a:rPr lang="en-US" dirty="0" err="1" smtClean="0"/>
              <a:t>chikungunya</a:t>
            </a:r>
            <a:r>
              <a:rPr lang="en-US" dirty="0" smtClean="0"/>
              <a:t>. The only way to prevent </a:t>
            </a:r>
            <a:r>
              <a:rPr lang="en-US" dirty="0" err="1" smtClean="0"/>
              <a:t>chikungunya</a:t>
            </a:r>
            <a:r>
              <a:rPr lang="en-US" dirty="0" smtClean="0"/>
              <a:t> is to avoid mosquito bites.</a:t>
            </a:r>
            <a:endParaRPr lang="en-IN" dirty="0"/>
          </a:p>
        </p:txBody>
      </p:sp>
      <p:pic>
        <p:nvPicPr>
          <p:cNvPr id="4" name="~PP1931.WAV">
            <a:hlinkClick r:id="" action="ppaction://media"/>
          </p:cNvPr>
          <p:cNvPicPr>
            <a:picLocks noRot="1" noChangeAspect="1"/>
          </p:cNvPicPr>
          <p:nvPr>
            <a:wavAudioFile r:embed="rId1" name="~PP1931.WAV"/>
          </p:nvPr>
        </p:nvPicPr>
        <p:blipFill>
          <a:blip r:embed="rId3"/>
          <a:stretch>
            <a:fillRect/>
          </a:stretch>
        </p:blipFill>
        <p:spPr>
          <a:xfrm>
            <a:off x="8662988" y="63769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630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3.Dengue 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 smtClean="0"/>
              <a:t>This is also known as “</a:t>
            </a:r>
            <a:r>
              <a:rPr lang="en-US" dirty="0" err="1" smtClean="0"/>
              <a:t>breakone</a:t>
            </a:r>
            <a:r>
              <a:rPr lang="en-US" dirty="0" smtClean="0"/>
              <a:t>” or “dandy fever”.(because of intense muscle and joint pain)</a:t>
            </a:r>
          </a:p>
          <a:p>
            <a:r>
              <a:rPr lang="en-US" dirty="0" smtClean="0"/>
              <a:t>It’s a </a:t>
            </a:r>
            <a:r>
              <a:rPr lang="en-US" dirty="0" err="1" smtClean="0"/>
              <a:t>haemorrhagic</a:t>
            </a:r>
            <a:r>
              <a:rPr lang="en-US" dirty="0" smtClean="0"/>
              <a:t> fever and can be life-threatening or fatal.</a:t>
            </a:r>
          </a:p>
          <a:p>
            <a:r>
              <a:rPr lang="en-US" dirty="0" smtClean="0"/>
              <a:t>A virus itself cannot spread through person </a:t>
            </a:r>
            <a:r>
              <a:rPr lang="en-US" dirty="0" smtClean="0"/>
              <a:t>t</a:t>
            </a:r>
            <a:r>
              <a:rPr lang="en-US" dirty="0" smtClean="0"/>
              <a:t>o </a:t>
            </a:r>
            <a:r>
              <a:rPr lang="en-US" dirty="0" smtClean="0"/>
              <a:t>person and thus require a vector. The transmission of dengue virus occur by the bite of </a:t>
            </a:r>
            <a:r>
              <a:rPr lang="en-US" i="1" dirty="0" err="1" smtClean="0">
                <a:solidFill>
                  <a:srgbClr val="FF0000"/>
                </a:solidFill>
              </a:rPr>
              <a:t>Aedes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aegypti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mosquito. </a:t>
            </a:r>
          </a:p>
          <a:p>
            <a:endParaRPr lang="en-IN" dirty="0"/>
          </a:p>
        </p:txBody>
      </p:sp>
      <p:pic>
        <p:nvPicPr>
          <p:cNvPr id="4" name="~PP3112.WAV">
            <a:hlinkClick r:id="" action="ppaction://media"/>
          </p:cNvPr>
          <p:cNvPicPr>
            <a:picLocks noRot="1" noChangeAspect="1"/>
          </p:cNvPicPr>
          <p:nvPr>
            <a:wavAudioFile r:embed="rId1" name="~PP3112.WAV"/>
          </p:nvPr>
        </p:nvPicPr>
        <p:blipFill>
          <a:blip r:embed="rId3"/>
          <a:stretch>
            <a:fillRect/>
          </a:stretch>
        </p:blipFill>
        <p:spPr>
          <a:xfrm>
            <a:off x="8662988" y="63769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1416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Symptoms</a:t>
            </a:r>
            <a:r>
              <a:rPr lang="en-US" b="1" dirty="0" smtClean="0"/>
              <a:t> 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500174"/>
            <a:ext cx="8429684" cy="5143536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Abrupt onset of high fever.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Severe headache , muscle and joint pain.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Rash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Fall in blood platelet count.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Vomiting and abdominal pain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Bleeding nose and gums</a:t>
            </a:r>
            <a:r>
              <a:rPr lang="en-US" b="1" dirty="0" smtClean="0"/>
              <a:t>.</a:t>
            </a:r>
            <a:endParaRPr lang="en-IN" b="1" dirty="0"/>
          </a:p>
        </p:txBody>
      </p:sp>
      <p:pic>
        <p:nvPicPr>
          <p:cNvPr id="4" name="Picture 3" descr="the-cause-and-symptoms-of-dengue_tl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3214686"/>
            <a:ext cx="3214710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~PP2241.WAV">
            <a:hlinkClick r:id="" action="ppaction://media"/>
          </p:cNvPr>
          <p:cNvPicPr>
            <a:picLocks noRot="1" noChangeAspect="1"/>
          </p:cNvPicPr>
          <p:nvPr>
            <a:wavAudioFile r:embed="rId1" name="~PP2241.WAV"/>
          </p:nvPr>
        </p:nvPicPr>
        <p:blipFill>
          <a:blip r:embed="rId4"/>
          <a:stretch>
            <a:fillRect/>
          </a:stretch>
        </p:blipFill>
        <p:spPr>
          <a:xfrm>
            <a:off x="8662988" y="63769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826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448</Words>
  <Application>Microsoft Office PowerPoint</Application>
  <PresentationFormat>On-screen Show (4:3)</PresentationFormat>
  <Paragraphs>48</Paragraphs>
  <Slides>11</Slides>
  <Notes>1</Notes>
  <HiddenSlides>0</HiddenSlides>
  <MMClips>11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Chapter- 8 (HUMAN HEALTH AND DISEASE) </vt:lpstr>
      <vt:lpstr>VIRAL DISEASES</vt:lpstr>
      <vt:lpstr>Slide 3</vt:lpstr>
      <vt:lpstr>Slide 4</vt:lpstr>
      <vt:lpstr>2. Chikungunya</vt:lpstr>
      <vt:lpstr>Slide 6</vt:lpstr>
      <vt:lpstr>Treatment </vt:lpstr>
      <vt:lpstr>3.Dengue </vt:lpstr>
      <vt:lpstr>Symptoms </vt:lpstr>
      <vt:lpstr>Prevention of dengue</vt:lpstr>
      <vt:lpstr>Thank you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Chapter- 8 (HUMAN HEALTH AND DISEASE)</dc:title>
  <dc:creator>DELL</dc:creator>
  <cp:lastModifiedBy>DELL</cp:lastModifiedBy>
  <cp:revision>40</cp:revision>
  <dcterms:created xsi:type="dcterms:W3CDTF">2020-05-06T03:30:28Z</dcterms:created>
  <dcterms:modified xsi:type="dcterms:W3CDTF">2020-05-07T06:03:55Z</dcterms:modified>
</cp:coreProperties>
</file>