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9"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0DBAB-5F65-41D3-B7F2-FE7C26F4F1BB}"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2BD06-52DC-4B8F-8353-CFD7CC4069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0DBAB-5F65-41D3-B7F2-FE7C26F4F1BB}"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2BD06-52DC-4B8F-8353-CFD7CC4069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0DBAB-5F65-41D3-B7F2-FE7C26F4F1BB}"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2BD06-52DC-4B8F-8353-CFD7CC4069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0DBAB-5F65-41D3-B7F2-FE7C26F4F1BB}"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2BD06-52DC-4B8F-8353-CFD7CC4069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0DBAB-5F65-41D3-B7F2-FE7C26F4F1BB}"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2BD06-52DC-4B8F-8353-CFD7CC4069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0DBAB-5F65-41D3-B7F2-FE7C26F4F1BB}"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2BD06-52DC-4B8F-8353-CFD7CC4069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0DBAB-5F65-41D3-B7F2-FE7C26F4F1BB}" type="datetimeFigureOut">
              <a:rPr lang="en-US" smtClean="0"/>
              <a:pPr/>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72BD06-52DC-4B8F-8353-CFD7CC4069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0DBAB-5F65-41D3-B7F2-FE7C26F4F1BB}" type="datetimeFigureOut">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2BD06-52DC-4B8F-8353-CFD7CC4069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0DBAB-5F65-41D3-B7F2-FE7C26F4F1BB}" type="datetimeFigureOut">
              <a:rPr lang="en-US" smtClean="0"/>
              <a:pPr/>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2BD06-52DC-4B8F-8353-CFD7CC4069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0DBAB-5F65-41D3-B7F2-FE7C26F4F1BB}"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2BD06-52DC-4B8F-8353-CFD7CC4069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0DBAB-5F65-41D3-B7F2-FE7C26F4F1BB}"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2BD06-52DC-4B8F-8353-CFD7CC4069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0DBAB-5F65-41D3-B7F2-FE7C26F4F1BB}" type="datetimeFigureOut">
              <a:rPr lang="en-US" smtClean="0"/>
              <a:pPr/>
              <a:t>4/30/2020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2BD06-52DC-4B8F-8353-CFD7CC4069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media/audio4.wav"/><Relationship Id="rId5" Type="http://schemas.openxmlformats.org/officeDocument/2006/relationships/image" Target="../media/image1.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5">
              <a:lumMod val="60000"/>
              <a:lumOff val="40000"/>
            </a:schemeClr>
          </a:solidFill>
        </p:spPr>
        <p:txBody>
          <a:bodyPr/>
          <a:lstStyle/>
          <a:p>
            <a:r>
              <a:rPr lang="en-US" b="1" i="1" dirty="0" smtClean="0">
                <a:solidFill>
                  <a:schemeClr val="tx2"/>
                </a:solidFill>
              </a:rPr>
              <a:t>SEXUAL REPRODUCTION IN FLOWERING PLANT</a:t>
            </a:r>
            <a:endParaRPr lang="en-US" b="1" i="1" dirty="0">
              <a:solidFill>
                <a:schemeClr val="tx2"/>
              </a:solidFill>
            </a:endParaRPr>
          </a:p>
        </p:txBody>
      </p:sp>
      <p:sp>
        <p:nvSpPr>
          <p:cNvPr id="3" name="Subtitle 2"/>
          <p:cNvSpPr>
            <a:spLocks noGrp="1"/>
          </p:cNvSpPr>
          <p:nvPr>
            <p:ph type="subTitle" idx="1"/>
          </p:nvPr>
        </p:nvSpPr>
        <p:spPr/>
        <p:txBody>
          <a:bodyPr/>
          <a:lstStyle/>
          <a:p>
            <a:r>
              <a:rPr lang="en-US" dirty="0" smtClean="0">
                <a:solidFill>
                  <a:srgbClr val="FF0000"/>
                </a:solidFill>
              </a:rPr>
              <a:t>BIOLOGY</a:t>
            </a:r>
            <a:endParaRPr lang="en-US" dirty="0">
              <a:solidFill>
                <a:srgbClr val="FF0000"/>
              </a:solidFill>
            </a:endParaRPr>
          </a:p>
        </p:txBody>
      </p:sp>
      <p:pic>
        <p:nvPicPr>
          <p:cNvPr id="4" name="~PP1146.WAV">
            <a:hlinkClick r:id="" action="ppaction://media"/>
          </p:cNvPr>
          <p:cNvPicPr>
            <a:picLocks noRot="1" noChangeAspect="1"/>
          </p:cNvPicPr>
          <p:nvPr>
            <a:wavAudioFile r:embed="rId1" name="~PP1146.WAV"/>
          </p:nvPr>
        </p:nvPicPr>
        <p:blipFill>
          <a:blip r:embed="rId3"/>
          <a:stretch>
            <a:fillRect/>
          </a:stretch>
        </p:blipFill>
        <p:spPr>
          <a:xfrm>
            <a:off x="8726488" y="6440488"/>
            <a:ext cx="244475" cy="244475"/>
          </a:xfrm>
          <a:prstGeom prst="rect">
            <a:avLst/>
          </a:prstGeom>
        </p:spPr>
      </p:pic>
    </p:spTree>
  </p:cSld>
  <p:clrMapOvr>
    <a:masterClrMapping/>
  </p:clrMapOvr>
  <p:transition advTm="214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a:solidFill>
            <a:schemeClr val="accent1">
              <a:lumMod val="20000"/>
              <a:lumOff val="80000"/>
            </a:schemeClr>
          </a:solidFill>
        </p:spPr>
        <p:txBody>
          <a:bodyPr/>
          <a:lstStyle/>
          <a:p>
            <a:r>
              <a:rPr lang="en-US" b="1" u="sng" dirty="0" smtClean="0">
                <a:solidFill>
                  <a:schemeClr val="accent4">
                    <a:lumMod val="75000"/>
                  </a:schemeClr>
                </a:solidFill>
              </a:rPr>
              <a:t>2.  Monocotyledons  seeds:</a:t>
            </a:r>
          </a:p>
          <a:p>
            <a:pPr>
              <a:buNone/>
            </a:pPr>
            <a:r>
              <a:rPr lang="en-US" dirty="0" smtClean="0"/>
              <a:t>These have one cotyledon and are mostly endospermic. </a:t>
            </a:r>
          </a:p>
          <a:p>
            <a:pPr>
              <a:buNone/>
            </a:pPr>
            <a:r>
              <a:rPr lang="en-US" dirty="0" smtClean="0"/>
              <a:t>Example:- Rice, maize , wheat</a:t>
            </a:r>
            <a:endParaRPr lang="en-IN" dirty="0"/>
          </a:p>
        </p:txBody>
      </p:sp>
      <p:pic>
        <p:nvPicPr>
          <p:cNvPr id="4" name="Picture 3" descr="download.jpg"/>
          <p:cNvPicPr>
            <a:picLocks noChangeAspect="1"/>
          </p:cNvPicPr>
          <p:nvPr/>
        </p:nvPicPr>
        <p:blipFill>
          <a:blip r:embed="rId3"/>
          <a:stretch>
            <a:fillRect/>
          </a:stretch>
        </p:blipFill>
        <p:spPr>
          <a:xfrm>
            <a:off x="2209800" y="3505200"/>
            <a:ext cx="4600020" cy="2430780"/>
          </a:xfrm>
          <a:prstGeom prst="rect">
            <a:avLst/>
          </a:prstGeom>
        </p:spPr>
      </p:pic>
      <p:pic>
        <p:nvPicPr>
          <p:cNvPr id="5" name="~PP3762.WAV">
            <a:hlinkClick r:id="" action="ppaction://media"/>
          </p:cNvPr>
          <p:cNvPicPr>
            <a:picLocks noRot="1" noChangeAspect="1"/>
          </p:cNvPicPr>
          <p:nvPr>
            <a:wavAudioFile r:embed="rId1" name="~PP3762.WAV"/>
          </p:nvPr>
        </p:nvPicPr>
        <p:blipFill>
          <a:blip r:embed="rId4"/>
          <a:stretch>
            <a:fillRect/>
          </a:stretch>
        </p:blipFill>
        <p:spPr>
          <a:xfrm>
            <a:off x="8726488" y="6440488"/>
            <a:ext cx="244475" cy="244475"/>
          </a:xfrm>
          <a:prstGeom prst="rect">
            <a:avLst/>
          </a:prstGeom>
        </p:spPr>
      </p:pic>
    </p:spTree>
  </p:cSld>
  <p:clrMapOvr>
    <a:masterClrMapping/>
  </p:clrMapOvr>
  <p:transition advTm="496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smtClean="0">
                <a:solidFill>
                  <a:srgbClr val="FF0000"/>
                </a:solidFill>
              </a:rPr>
              <a:t>Significance of seeds</a:t>
            </a:r>
            <a:endParaRPr lang="en-IN" dirty="0">
              <a:solidFill>
                <a:srgbClr val="FF0000"/>
              </a:solidFill>
            </a:endParaRPr>
          </a:p>
        </p:txBody>
      </p:sp>
      <p:sp>
        <p:nvSpPr>
          <p:cNvPr id="3" name="Content Placeholder 2"/>
          <p:cNvSpPr>
            <a:spLocks noGrp="1"/>
          </p:cNvSpPr>
          <p:nvPr>
            <p:ph idx="1"/>
          </p:nvPr>
        </p:nvSpPr>
        <p:spPr>
          <a:solidFill>
            <a:schemeClr val="accent1">
              <a:lumMod val="20000"/>
              <a:lumOff val="80000"/>
            </a:schemeClr>
          </a:solidFill>
        </p:spPr>
        <p:txBody>
          <a:bodyPr/>
          <a:lstStyle/>
          <a:p>
            <a:pPr marL="514350" indent="-514350">
              <a:buFont typeface="+mj-lt"/>
              <a:buAutoNum type="arabicParenR"/>
            </a:pPr>
            <a:r>
              <a:rPr lang="en-US" dirty="0" smtClean="0"/>
              <a:t>Seeds have better adaptive strategies for dispersal to new habitats.</a:t>
            </a:r>
          </a:p>
          <a:p>
            <a:pPr marL="514350" indent="-514350">
              <a:buFont typeface="+mj-lt"/>
              <a:buAutoNum type="arabicParenR"/>
            </a:pPr>
            <a:endParaRPr lang="en-US" dirty="0" smtClean="0"/>
          </a:p>
          <a:p>
            <a:pPr marL="514350" indent="-514350">
              <a:buFont typeface="+mj-lt"/>
              <a:buAutoNum type="arabicParenR"/>
            </a:pPr>
            <a:r>
              <a:rPr lang="en-US" dirty="0" smtClean="0"/>
              <a:t>It provides protection to the young embryo.</a:t>
            </a:r>
          </a:p>
          <a:p>
            <a:pPr marL="514350" indent="-514350">
              <a:buFont typeface="+mj-lt"/>
              <a:buAutoNum type="arabicParenR"/>
            </a:pPr>
            <a:endParaRPr lang="en-US" dirty="0" smtClean="0"/>
          </a:p>
          <a:p>
            <a:pPr marL="514350" indent="-514350">
              <a:buFont typeface="+mj-lt"/>
              <a:buAutoNum type="arabicParenR"/>
            </a:pPr>
            <a:r>
              <a:rPr lang="en-US" dirty="0" smtClean="0"/>
              <a:t>It contains food in them for young seedling.</a:t>
            </a:r>
            <a:endParaRPr lang="en-IN" dirty="0"/>
          </a:p>
        </p:txBody>
      </p:sp>
      <p:pic>
        <p:nvPicPr>
          <p:cNvPr id="4" name="~PP2764.WAV">
            <a:hlinkClick r:id="" action="ppaction://media"/>
          </p:cNvPr>
          <p:cNvPicPr>
            <a:picLocks noRot="1" noChangeAspect="1"/>
          </p:cNvPicPr>
          <p:nvPr>
            <a:wavAudioFile r:embed="rId1" name="~PP2764.WAV"/>
          </p:nvPr>
        </p:nvPicPr>
        <p:blipFill>
          <a:blip r:embed="rId3"/>
          <a:stretch>
            <a:fillRect/>
          </a:stretch>
        </p:blipFill>
        <p:spPr>
          <a:xfrm>
            <a:off x="8726488" y="6440488"/>
            <a:ext cx="244475" cy="244475"/>
          </a:xfrm>
          <a:prstGeom prst="rect">
            <a:avLst/>
          </a:prstGeom>
        </p:spPr>
      </p:pic>
    </p:spTree>
  </p:cSld>
  <p:clrMapOvr>
    <a:masterClrMapping/>
  </p:clrMapOvr>
  <p:transition advTm="820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smtClean="0">
                <a:solidFill>
                  <a:srgbClr val="FF0000"/>
                </a:solidFill>
              </a:rPr>
              <a:t>Unusual features of sexual reproduction</a:t>
            </a:r>
            <a:endParaRPr lang="en-IN" dirty="0">
              <a:solidFill>
                <a:srgbClr val="FF0000"/>
              </a:solidFill>
            </a:endParaRPr>
          </a:p>
        </p:txBody>
      </p:sp>
      <p:sp>
        <p:nvSpPr>
          <p:cNvPr id="3" name="Content Placeholder 2"/>
          <p:cNvSpPr>
            <a:spLocks noGrp="1"/>
          </p:cNvSpPr>
          <p:nvPr>
            <p:ph idx="1"/>
          </p:nvPr>
        </p:nvSpPr>
        <p:spPr>
          <a:solidFill>
            <a:schemeClr val="accent1">
              <a:lumMod val="20000"/>
              <a:lumOff val="80000"/>
            </a:schemeClr>
          </a:solidFill>
        </p:spPr>
        <p:txBody>
          <a:bodyPr/>
          <a:lstStyle/>
          <a:p>
            <a:pPr marL="514350" indent="-514350">
              <a:buFont typeface="+mj-lt"/>
              <a:buAutoNum type="arabicPeriod"/>
            </a:pPr>
            <a:r>
              <a:rPr lang="en-US" b="1" dirty="0" err="1" smtClean="0">
                <a:solidFill>
                  <a:schemeClr val="tx2">
                    <a:lumMod val="75000"/>
                  </a:schemeClr>
                </a:solidFill>
              </a:rPr>
              <a:t>Apomixis</a:t>
            </a:r>
            <a:r>
              <a:rPr lang="en-US" b="1" dirty="0" smtClean="0">
                <a:solidFill>
                  <a:schemeClr val="tx2">
                    <a:lumMod val="75000"/>
                  </a:schemeClr>
                </a:solidFill>
              </a:rPr>
              <a:t> :-</a:t>
            </a:r>
          </a:p>
          <a:p>
            <a:pPr marL="514350" indent="-514350"/>
            <a:r>
              <a:rPr lang="en-US" b="1" dirty="0" smtClean="0">
                <a:solidFill>
                  <a:srgbClr val="FF0000"/>
                </a:solidFill>
              </a:rPr>
              <a:t> </a:t>
            </a:r>
            <a:r>
              <a:rPr lang="en-US" dirty="0" smtClean="0"/>
              <a:t>It is the phenomenon of formation of new individuals without the involvement of fusion of gametes.</a:t>
            </a:r>
          </a:p>
          <a:p>
            <a:pPr marL="514350" indent="-514350"/>
            <a:r>
              <a:rPr lang="en-US" dirty="0" smtClean="0"/>
              <a:t>It is an abnormal kind of sexual reproduction in which egg develop into an embryo without </a:t>
            </a:r>
            <a:r>
              <a:rPr lang="en-US" dirty="0" err="1" smtClean="0"/>
              <a:t>fertilisation</a:t>
            </a:r>
            <a:r>
              <a:rPr lang="en-US" dirty="0" smtClean="0"/>
              <a:t> .</a:t>
            </a:r>
          </a:p>
          <a:p>
            <a:pPr marL="514350" indent="-514350">
              <a:buNone/>
            </a:pPr>
            <a:r>
              <a:rPr lang="en-US" dirty="0" smtClean="0"/>
              <a:t>Example:- </a:t>
            </a:r>
            <a:r>
              <a:rPr lang="en-US" dirty="0" smtClean="0">
                <a:solidFill>
                  <a:srgbClr val="C00000"/>
                </a:solidFill>
              </a:rPr>
              <a:t>Species of </a:t>
            </a:r>
            <a:r>
              <a:rPr lang="en-US" dirty="0" err="1" smtClean="0">
                <a:solidFill>
                  <a:srgbClr val="C00000"/>
                </a:solidFill>
              </a:rPr>
              <a:t>Asteraceae</a:t>
            </a:r>
            <a:r>
              <a:rPr lang="en-US" dirty="0" smtClean="0">
                <a:solidFill>
                  <a:srgbClr val="C00000"/>
                </a:solidFill>
              </a:rPr>
              <a:t> and Grasses</a:t>
            </a:r>
            <a:endParaRPr lang="en-IN" dirty="0">
              <a:solidFill>
                <a:srgbClr val="C00000"/>
              </a:solidFill>
            </a:endParaRPr>
          </a:p>
        </p:txBody>
      </p:sp>
      <p:pic>
        <p:nvPicPr>
          <p:cNvPr id="4" name="~PP1159.WAV">
            <a:hlinkClick r:id="" action="ppaction://media"/>
          </p:cNvPr>
          <p:cNvPicPr>
            <a:picLocks noRot="1" noChangeAspect="1"/>
          </p:cNvPicPr>
          <p:nvPr>
            <a:wavAudioFile r:embed="rId1" name="~PP1159.WAV"/>
          </p:nvPr>
        </p:nvPicPr>
        <p:blipFill>
          <a:blip r:embed="rId3"/>
          <a:stretch>
            <a:fillRect/>
          </a:stretch>
        </p:blipFill>
        <p:spPr>
          <a:xfrm>
            <a:off x="8726488" y="6440488"/>
            <a:ext cx="244475" cy="244475"/>
          </a:xfrm>
          <a:prstGeom prst="rect">
            <a:avLst/>
          </a:prstGeom>
        </p:spPr>
      </p:pic>
    </p:spTree>
  </p:cSld>
  <p:clrMapOvr>
    <a:masterClrMapping/>
  </p:clrMapOvr>
  <p:transition advTm="93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smtClean="0">
                <a:solidFill>
                  <a:srgbClr val="FF0000"/>
                </a:solidFill>
              </a:rPr>
              <a:t>Benefits of </a:t>
            </a:r>
            <a:r>
              <a:rPr lang="en-US" dirty="0" err="1" smtClean="0">
                <a:solidFill>
                  <a:srgbClr val="FF0000"/>
                </a:solidFill>
              </a:rPr>
              <a:t>Apomixis</a:t>
            </a:r>
            <a:endParaRPr lang="en-IN" dirty="0">
              <a:solidFill>
                <a:srgbClr val="FF0000"/>
              </a:solidFill>
            </a:endParaRPr>
          </a:p>
        </p:txBody>
      </p:sp>
      <p:sp>
        <p:nvSpPr>
          <p:cNvPr id="3" name="Content Placeholder 2"/>
          <p:cNvSpPr>
            <a:spLocks noGrp="1"/>
          </p:cNvSpPr>
          <p:nvPr>
            <p:ph idx="1"/>
          </p:nvPr>
        </p:nvSpPr>
        <p:spPr>
          <a:solidFill>
            <a:schemeClr val="accent1">
              <a:lumMod val="20000"/>
              <a:lumOff val="80000"/>
            </a:schemeClr>
          </a:solidFill>
        </p:spPr>
        <p:txBody>
          <a:bodyPr/>
          <a:lstStyle/>
          <a:p>
            <a:pPr marL="514350" indent="-514350">
              <a:buFont typeface="+mj-lt"/>
              <a:buAutoNum type="arabicPeriod"/>
            </a:pPr>
            <a:r>
              <a:rPr lang="en-US" dirty="0" smtClean="0"/>
              <a:t>Rapid multiplication of genetically uniform individuals .</a:t>
            </a:r>
          </a:p>
          <a:p>
            <a:pPr marL="514350" indent="-514350">
              <a:buFont typeface="+mj-lt"/>
              <a:buAutoNum type="arabicPeriod"/>
            </a:pPr>
            <a:r>
              <a:rPr lang="en-US" dirty="0" smtClean="0"/>
              <a:t>It can be useful in hybrid industry.</a:t>
            </a:r>
          </a:p>
          <a:p>
            <a:pPr marL="514350" indent="-514350">
              <a:buFont typeface="+mj-lt"/>
              <a:buAutoNum type="arabicPeriod"/>
            </a:pPr>
            <a:r>
              <a:rPr lang="en-US" dirty="0" smtClean="0"/>
              <a:t>Resistance against pathogen</a:t>
            </a:r>
          </a:p>
          <a:p>
            <a:pPr marL="514350" indent="-514350">
              <a:buFont typeface="+mj-lt"/>
              <a:buAutoNum type="arabicPeriod"/>
            </a:pPr>
            <a:r>
              <a:rPr lang="en-US" dirty="0" smtClean="0"/>
              <a:t>Increases reproduction efficiency</a:t>
            </a:r>
            <a:endParaRPr lang="en-IN" dirty="0"/>
          </a:p>
        </p:txBody>
      </p:sp>
      <p:pic>
        <p:nvPicPr>
          <p:cNvPr id="4" name="~PP2900.WAV">
            <a:hlinkClick r:id="" action="ppaction://media"/>
          </p:cNvPr>
          <p:cNvPicPr>
            <a:picLocks noRot="1" noChangeAspect="1"/>
          </p:cNvPicPr>
          <p:nvPr>
            <a:wavAudioFile r:embed="rId1" name="~PP2900.WAV"/>
          </p:nvPr>
        </p:nvPicPr>
        <p:blipFill>
          <a:blip r:embed="rId3"/>
          <a:stretch>
            <a:fillRect/>
          </a:stretch>
        </p:blipFill>
        <p:spPr>
          <a:xfrm>
            <a:off x="8726488" y="6440488"/>
            <a:ext cx="244475" cy="244475"/>
          </a:xfrm>
          <a:prstGeom prst="rect">
            <a:avLst/>
          </a:prstGeom>
        </p:spPr>
      </p:pic>
    </p:spTree>
  </p:cSld>
  <p:clrMapOvr>
    <a:masterClrMapping/>
  </p:clrMapOvr>
  <p:transition advTm="5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592763"/>
          </a:xfrm>
          <a:solidFill>
            <a:schemeClr val="accent1">
              <a:lumMod val="20000"/>
              <a:lumOff val="80000"/>
            </a:schemeClr>
          </a:solidFill>
        </p:spPr>
        <p:txBody>
          <a:bodyPr/>
          <a:lstStyle/>
          <a:p>
            <a:r>
              <a:rPr lang="en-US" dirty="0" smtClean="0"/>
              <a:t>2</a:t>
            </a:r>
            <a:r>
              <a:rPr lang="en-US" dirty="0" smtClean="0">
                <a:solidFill>
                  <a:schemeClr val="tx2"/>
                </a:solidFill>
              </a:rPr>
              <a:t>. </a:t>
            </a:r>
            <a:r>
              <a:rPr lang="en-US" b="1" dirty="0" err="1" smtClean="0">
                <a:solidFill>
                  <a:schemeClr val="tx2"/>
                </a:solidFill>
              </a:rPr>
              <a:t>Polyembryony</a:t>
            </a:r>
            <a:r>
              <a:rPr lang="en-US" dirty="0" smtClean="0">
                <a:solidFill>
                  <a:schemeClr val="tx2"/>
                </a:solidFill>
              </a:rPr>
              <a:t> </a:t>
            </a:r>
            <a:r>
              <a:rPr lang="en-US" dirty="0" smtClean="0"/>
              <a:t>( reported by</a:t>
            </a:r>
            <a:r>
              <a:rPr lang="en-US" dirty="0" smtClean="0">
                <a:solidFill>
                  <a:srgbClr val="FF0000"/>
                </a:solidFill>
              </a:rPr>
              <a:t> </a:t>
            </a:r>
            <a:r>
              <a:rPr lang="en-US" dirty="0" err="1" smtClean="0">
                <a:solidFill>
                  <a:srgbClr val="FF0000"/>
                </a:solidFill>
              </a:rPr>
              <a:t>Leewenhoek</a:t>
            </a:r>
            <a:r>
              <a:rPr lang="en-US" dirty="0" smtClean="0"/>
              <a:t>)</a:t>
            </a:r>
          </a:p>
          <a:p>
            <a:r>
              <a:rPr lang="en-US" i="1" dirty="0" smtClean="0"/>
              <a:t>It refers to the </a:t>
            </a:r>
            <a:r>
              <a:rPr lang="en-US" i="1" dirty="0" err="1" smtClean="0"/>
              <a:t>occurance</a:t>
            </a:r>
            <a:r>
              <a:rPr lang="en-US" i="1" dirty="0" smtClean="0"/>
              <a:t> of more than one embryo in a seed.</a:t>
            </a:r>
          </a:p>
          <a:p>
            <a:r>
              <a:rPr lang="en-US" dirty="0" smtClean="0"/>
              <a:t>Example:- orange, lemon, onion, groundnut</a:t>
            </a:r>
            <a:endParaRPr lang="en-IN" dirty="0"/>
          </a:p>
        </p:txBody>
      </p:sp>
      <p:pic>
        <p:nvPicPr>
          <p:cNvPr id="4" name="Picture 3" descr="images (1).jpg"/>
          <p:cNvPicPr>
            <a:picLocks noChangeAspect="1"/>
          </p:cNvPicPr>
          <p:nvPr/>
        </p:nvPicPr>
        <p:blipFill>
          <a:blip r:embed="rId3"/>
          <a:stretch>
            <a:fillRect/>
          </a:stretch>
        </p:blipFill>
        <p:spPr>
          <a:xfrm>
            <a:off x="2514600" y="3048000"/>
            <a:ext cx="3352800" cy="2971800"/>
          </a:xfrm>
          <a:prstGeom prst="rect">
            <a:avLst/>
          </a:prstGeom>
          <a:ln>
            <a:noFill/>
          </a:ln>
          <a:effectLst>
            <a:softEdge rad="112500"/>
          </a:effectLst>
        </p:spPr>
      </p:pic>
      <p:pic>
        <p:nvPicPr>
          <p:cNvPr id="5" name="~PP249.WAV">
            <a:hlinkClick r:id="" action="ppaction://media"/>
          </p:cNvPr>
          <p:cNvPicPr>
            <a:picLocks noRot="1" noChangeAspect="1"/>
          </p:cNvPicPr>
          <p:nvPr>
            <a:wavAudioFile r:embed="rId1" name="~PP249.WAV"/>
          </p:nvPr>
        </p:nvPicPr>
        <p:blipFill>
          <a:blip r:embed="rId4"/>
          <a:stretch>
            <a:fillRect/>
          </a:stretch>
        </p:blipFill>
        <p:spPr>
          <a:xfrm>
            <a:off x="8726488" y="6440488"/>
            <a:ext cx="244475" cy="244475"/>
          </a:xfrm>
          <a:prstGeom prst="rect">
            <a:avLst/>
          </a:prstGeom>
        </p:spPr>
      </p:pic>
    </p:spTree>
  </p:cSld>
  <p:clrMapOvr>
    <a:masterClrMapping/>
  </p:clrMapOvr>
  <p:transition advTm="1437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solidFill>
                  <a:srgbClr val="C00000"/>
                </a:solidFill>
              </a:rPr>
              <a:t>TOPICS</a:t>
            </a:r>
            <a:endParaRPr lang="en-US" b="1" dirty="0">
              <a:solidFill>
                <a:srgbClr val="C00000"/>
              </a:solidFill>
            </a:endParaRPr>
          </a:p>
        </p:txBody>
      </p:sp>
      <p:sp>
        <p:nvSpPr>
          <p:cNvPr id="3" name="Content Placeholder 2"/>
          <p:cNvSpPr>
            <a:spLocks noGrp="1"/>
          </p:cNvSpPr>
          <p:nvPr>
            <p:ph idx="1"/>
          </p:nvPr>
        </p:nvSpPr>
        <p:spPr>
          <a:solidFill>
            <a:schemeClr val="accent5">
              <a:lumMod val="20000"/>
              <a:lumOff val="80000"/>
            </a:schemeClr>
          </a:solidFill>
        </p:spPr>
        <p:txBody>
          <a:bodyPr/>
          <a:lstStyle/>
          <a:p>
            <a:r>
              <a:rPr lang="en-US" b="1" dirty="0" smtClean="0"/>
              <a:t>Seeds( Types, advantages)</a:t>
            </a:r>
          </a:p>
          <a:p>
            <a:endParaRPr lang="en-US" b="1" dirty="0" smtClean="0"/>
          </a:p>
          <a:p>
            <a:r>
              <a:rPr lang="en-US" b="1" dirty="0" smtClean="0"/>
              <a:t>Unusual features of </a:t>
            </a:r>
            <a:r>
              <a:rPr lang="en-US" b="1" dirty="0"/>
              <a:t>S</a:t>
            </a:r>
            <a:r>
              <a:rPr lang="en-US" b="1" dirty="0" smtClean="0"/>
              <a:t>exual </a:t>
            </a:r>
            <a:r>
              <a:rPr lang="en-US" b="1" dirty="0"/>
              <a:t>R</a:t>
            </a:r>
            <a:r>
              <a:rPr lang="en-US" b="1" dirty="0" smtClean="0"/>
              <a:t>eproduction</a:t>
            </a:r>
            <a:endParaRPr lang="en-US" b="1" dirty="0"/>
          </a:p>
        </p:txBody>
      </p:sp>
      <p:pic>
        <p:nvPicPr>
          <p:cNvPr id="5" name="~PP1773.WAV">
            <a:hlinkClick r:id="" action="ppaction://media"/>
          </p:cNvPr>
          <p:cNvPicPr>
            <a:picLocks noRot="1" noChangeAspect="1"/>
          </p:cNvPicPr>
          <p:nvPr>
            <a:wavAudioFile r:embed="rId1" name="~PP1773.WAV"/>
          </p:nvPr>
        </p:nvPicPr>
        <p:blipFill>
          <a:blip r:embed="rId3"/>
          <a:stretch>
            <a:fillRect/>
          </a:stretch>
        </p:blipFill>
        <p:spPr>
          <a:xfrm>
            <a:off x="8726488" y="6440488"/>
            <a:ext cx="244475" cy="244475"/>
          </a:xfrm>
          <a:prstGeom prst="rect">
            <a:avLst/>
          </a:prstGeom>
        </p:spPr>
      </p:pic>
    </p:spTree>
  </p:cSld>
  <p:clrMapOvr>
    <a:masterClrMapping/>
  </p:clrMapOvr>
  <p:transition advTm="346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solidFill>
                  <a:srgbClr val="C00000"/>
                </a:solidFill>
              </a:rPr>
              <a:t>SEEDS</a:t>
            </a:r>
            <a:endParaRPr lang="en-US" b="1" dirty="0">
              <a:solidFill>
                <a:srgbClr val="C00000"/>
              </a:solidFill>
            </a:endParaRPr>
          </a:p>
        </p:txBody>
      </p:sp>
      <p:sp>
        <p:nvSpPr>
          <p:cNvPr id="3" name="Content Placeholder 2"/>
          <p:cNvSpPr>
            <a:spLocks noGrp="1"/>
          </p:cNvSpPr>
          <p:nvPr>
            <p:ph idx="1"/>
          </p:nvPr>
        </p:nvSpPr>
        <p:spPr>
          <a:xfrm>
            <a:off x="457200" y="1600200"/>
            <a:ext cx="8382000" cy="5029200"/>
          </a:xfrm>
          <a:solidFill>
            <a:schemeClr val="accent1">
              <a:lumMod val="20000"/>
              <a:lumOff val="80000"/>
            </a:schemeClr>
          </a:solidFill>
        </p:spPr>
        <p:txBody>
          <a:bodyPr>
            <a:normAutofit/>
          </a:bodyPr>
          <a:lstStyle/>
          <a:p>
            <a:r>
              <a:rPr lang="en-US" sz="2400" b="1" dirty="0" smtClean="0"/>
              <a:t>A </a:t>
            </a:r>
            <a:r>
              <a:rPr lang="en-US" sz="2400" b="1" dirty="0" smtClean="0">
                <a:solidFill>
                  <a:srgbClr val="FF0000"/>
                </a:solidFill>
              </a:rPr>
              <a:t>seed</a:t>
            </a:r>
            <a:r>
              <a:rPr lang="en-US" sz="2400" b="1" dirty="0" smtClean="0"/>
              <a:t> can be defined as a mature </a:t>
            </a:r>
            <a:r>
              <a:rPr lang="en-US" sz="2400" b="1" dirty="0" err="1" smtClean="0"/>
              <a:t>fertilised</a:t>
            </a:r>
            <a:r>
              <a:rPr lang="en-US" sz="2400" b="1" dirty="0" smtClean="0"/>
              <a:t> ovule that possess an </a:t>
            </a:r>
            <a:r>
              <a:rPr lang="en-US" sz="2400" b="1" dirty="0" smtClean="0">
                <a:solidFill>
                  <a:srgbClr val="FF0000"/>
                </a:solidFill>
              </a:rPr>
              <a:t>embryo</a:t>
            </a:r>
            <a:r>
              <a:rPr lang="en-US" sz="2400" b="1" dirty="0" smtClean="0"/>
              <a:t> , </a:t>
            </a:r>
            <a:r>
              <a:rPr lang="en-US" sz="2400" b="1" dirty="0" smtClean="0">
                <a:solidFill>
                  <a:srgbClr val="FF0000"/>
                </a:solidFill>
              </a:rPr>
              <a:t>stored food material</a:t>
            </a:r>
            <a:r>
              <a:rPr lang="en-US" sz="2400" b="1" dirty="0" smtClean="0"/>
              <a:t> in the cotyledons or </a:t>
            </a:r>
            <a:r>
              <a:rPr lang="en-US" sz="2400" b="1" dirty="0" smtClean="0">
                <a:solidFill>
                  <a:srgbClr val="FF0000"/>
                </a:solidFill>
              </a:rPr>
              <a:t>endosperm</a:t>
            </a:r>
            <a:r>
              <a:rPr lang="en-US" sz="2400" b="1" dirty="0" smtClean="0"/>
              <a:t> and </a:t>
            </a:r>
            <a:r>
              <a:rPr lang="en-US" sz="2400" b="1" dirty="0" smtClean="0">
                <a:solidFill>
                  <a:srgbClr val="FF0000"/>
                </a:solidFill>
              </a:rPr>
              <a:t>a protective coat</a:t>
            </a:r>
            <a:r>
              <a:rPr lang="en-US" sz="2400" b="1" dirty="0" smtClean="0"/>
              <a:t>.</a:t>
            </a:r>
          </a:p>
          <a:p>
            <a:endParaRPr lang="en-US" sz="2400" b="1" dirty="0" smtClean="0"/>
          </a:p>
          <a:p>
            <a:r>
              <a:rPr lang="en-US" sz="2400" b="1" dirty="0" smtClean="0"/>
              <a:t>An ovule undergoes a series of changes after </a:t>
            </a:r>
            <a:r>
              <a:rPr lang="en-US" sz="2400" b="1" dirty="0" err="1" smtClean="0"/>
              <a:t>fertilisation</a:t>
            </a:r>
            <a:r>
              <a:rPr lang="en-US" sz="2400" b="1" dirty="0" smtClean="0"/>
              <a:t>, as a result of which </a:t>
            </a:r>
            <a:r>
              <a:rPr lang="en-US" sz="2400" b="1" dirty="0" smtClean="0">
                <a:solidFill>
                  <a:srgbClr val="FF0000"/>
                </a:solidFill>
              </a:rPr>
              <a:t>seed</a:t>
            </a:r>
            <a:r>
              <a:rPr lang="en-US" sz="2400" b="1" dirty="0" smtClean="0"/>
              <a:t> is formed.</a:t>
            </a:r>
          </a:p>
          <a:p>
            <a:pPr marL="457200" indent="-457200">
              <a:buFont typeface="+mj-lt"/>
              <a:buAutoNum type="arabicPeriod"/>
            </a:pPr>
            <a:r>
              <a:rPr lang="en-US" sz="2400" dirty="0" smtClean="0"/>
              <a:t>The two integument develop into the two </a:t>
            </a:r>
            <a:r>
              <a:rPr lang="en-US" sz="2400" i="1" dirty="0" smtClean="0">
                <a:solidFill>
                  <a:srgbClr val="FF0000"/>
                </a:solidFill>
              </a:rPr>
              <a:t>seed coats</a:t>
            </a:r>
            <a:r>
              <a:rPr lang="en-US" sz="2400" i="1" dirty="0">
                <a:solidFill>
                  <a:srgbClr val="FF0000"/>
                </a:solidFill>
              </a:rPr>
              <a:t>.</a:t>
            </a:r>
            <a:endParaRPr lang="en-US" sz="2400" dirty="0" smtClean="0"/>
          </a:p>
          <a:p>
            <a:pPr marL="457200" indent="-457200">
              <a:buFont typeface="+mj-lt"/>
              <a:buAutoNum type="arabicPeriod"/>
            </a:pPr>
            <a:r>
              <a:rPr lang="en-US" sz="2400" dirty="0" smtClean="0"/>
              <a:t>The egg cell grows into an </a:t>
            </a:r>
            <a:r>
              <a:rPr lang="en-US" sz="2400" i="1" dirty="0" smtClean="0">
                <a:solidFill>
                  <a:srgbClr val="FF0000"/>
                </a:solidFill>
              </a:rPr>
              <a:t>embryo.</a:t>
            </a:r>
          </a:p>
          <a:p>
            <a:pPr marL="457200" indent="-457200">
              <a:buFont typeface="+mj-lt"/>
              <a:buAutoNum type="arabicPeriod"/>
            </a:pPr>
            <a:r>
              <a:rPr lang="en-US" sz="2400" dirty="0" smtClean="0"/>
              <a:t>The triploid nucleus gives rise  to the </a:t>
            </a:r>
            <a:r>
              <a:rPr lang="en-US" sz="2400" i="1" dirty="0" smtClean="0">
                <a:solidFill>
                  <a:srgbClr val="FF0000"/>
                </a:solidFill>
              </a:rPr>
              <a:t>endosperm.</a:t>
            </a:r>
            <a:endParaRPr lang="en-US" sz="2400" i="1" dirty="0">
              <a:solidFill>
                <a:srgbClr val="FF0000"/>
              </a:solidFill>
            </a:endParaRPr>
          </a:p>
        </p:txBody>
      </p:sp>
      <p:pic>
        <p:nvPicPr>
          <p:cNvPr id="4" name="~PP793.WAV">
            <a:hlinkClick r:id="" action="ppaction://media"/>
          </p:cNvPr>
          <p:cNvPicPr>
            <a:picLocks noRot="1" noChangeAspect="1"/>
          </p:cNvPicPr>
          <p:nvPr>
            <a:wavAudioFile r:embed="rId1" name="~PP793.WAV"/>
          </p:nvPr>
        </p:nvPicPr>
        <p:blipFill>
          <a:blip r:embed="rId3"/>
          <a:stretch>
            <a:fillRect/>
          </a:stretch>
        </p:blipFill>
        <p:spPr>
          <a:xfrm>
            <a:off x="8726488" y="6440488"/>
            <a:ext cx="244475" cy="244475"/>
          </a:xfrm>
          <a:prstGeom prst="rect">
            <a:avLst/>
          </a:prstGeom>
        </p:spPr>
      </p:pic>
    </p:spTree>
  </p:cSld>
  <p:clrMapOvr>
    <a:masterClrMapping/>
  </p:clrMapOvr>
  <p:transition advTm="1086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solidFill>
                  <a:srgbClr val="C00000"/>
                </a:solidFill>
              </a:rPr>
              <a:t>Transformation of ovule into seed</a:t>
            </a:r>
            <a:endParaRPr lang="en-US" b="1" dirty="0">
              <a:solidFill>
                <a:srgbClr val="C00000"/>
              </a:solidFill>
            </a:endParaRPr>
          </a:p>
        </p:txBody>
      </p:sp>
      <p:pic>
        <p:nvPicPr>
          <p:cNvPr id="4" name="Content Placeholder 3" descr="00004591.jpg"/>
          <p:cNvPicPr>
            <a:picLocks noGrp="1" noChangeAspect="1"/>
          </p:cNvPicPr>
          <p:nvPr>
            <p:ph idx="1"/>
          </p:nvPr>
        </p:nvPicPr>
        <p:blipFill>
          <a:blip r:embed="rId3"/>
          <a:stretch>
            <a:fillRect/>
          </a:stretch>
        </p:blipFill>
        <p:spPr>
          <a:xfrm>
            <a:off x="5257800" y="1905000"/>
            <a:ext cx="3429000" cy="2623278"/>
          </a:xfrm>
          <a:prstGeom prst="rect">
            <a:avLst/>
          </a:prstGeom>
          <a:ln>
            <a:noFill/>
          </a:ln>
          <a:effectLst>
            <a:outerShdw blurRad="292100" dist="139700" dir="2700000" algn="tl" rotWithShape="0">
              <a:srgbClr val="333333">
                <a:alpha val="65000"/>
              </a:srgbClr>
            </a:outerShdw>
          </a:effectLst>
        </p:spPr>
      </p:pic>
      <p:pic>
        <p:nvPicPr>
          <p:cNvPr id="5" name="Picture 4" descr="638248_609197_ans.jpg"/>
          <p:cNvPicPr>
            <a:picLocks noChangeAspect="1"/>
          </p:cNvPicPr>
          <p:nvPr/>
        </p:nvPicPr>
        <p:blipFill>
          <a:blip r:embed="rId4"/>
          <a:stretch>
            <a:fillRect/>
          </a:stretch>
        </p:blipFill>
        <p:spPr>
          <a:xfrm>
            <a:off x="228600" y="1905000"/>
            <a:ext cx="3810000" cy="2667000"/>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p:nvPr/>
        </p:nvCxnSpPr>
        <p:spPr>
          <a:xfrm>
            <a:off x="4267200" y="3200400"/>
            <a:ext cx="914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6096000" y="4953000"/>
            <a:ext cx="1905000" cy="461665"/>
          </a:xfrm>
          <a:prstGeom prst="rect">
            <a:avLst/>
          </a:prstGeom>
          <a:noFill/>
        </p:spPr>
        <p:txBody>
          <a:bodyPr wrap="square" rtlCol="0">
            <a:spAutoFit/>
          </a:bodyPr>
          <a:lstStyle/>
          <a:p>
            <a:r>
              <a:rPr lang="en-US" sz="2400" b="1" dirty="0" smtClean="0"/>
              <a:t>SEED</a:t>
            </a:r>
            <a:endParaRPr lang="en-US" sz="2400" b="1" dirty="0"/>
          </a:p>
        </p:txBody>
      </p:sp>
      <p:sp>
        <p:nvSpPr>
          <p:cNvPr id="9" name="TextBox 8"/>
          <p:cNvSpPr txBox="1"/>
          <p:nvPr/>
        </p:nvSpPr>
        <p:spPr>
          <a:xfrm>
            <a:off x="838200" y="5029200"/>
            <a:ext cx="2057400" cy="400110"/>
          </a:xfrm>
          <a:prstGeom prst="rect">
            <a:avLst/>
          </a:prstGeom>
          <a:noFill/>
        </p:spPr>
        <p:txBody>
          <a:bodyPr wrap="square" rtlCol="0">
            <a:spAutoFit/>
          </a:bodyPr>
          <a:lstStyle/>
          <a:p>
            <a:r>
              <a:rPr lang="en-US" sz="2000" b="1" dirty="0" smtClean="0"/>
              <a:t>OVULE</a:t>
            </a:r>
            <a:endParaRPr lang="en-US" sz="2000" b="1" dirty="0"/>
          </a:p>
        </p:txBody>
      </p:sp>
      <p:pic>
        <p:nvPicPr>
          <p:cNvPr id="11" name="~PP2706.WAV">
            <a:hlinkClick r:id="" action="ppaction://media"/>
          </p:cNvPr>
          <p:cNvPicPr>
            <a:picLocks noRot="1" noChangeAspect="1"/>
          </p:cNvPicPr>
          <p:nvPr>
            <a:wavAudioFile r:embed="rId1" name="~PP2706.WAV"/>
          </p:nvPr>
        </p:nvPicPr>
        <p:blipFill>
          <a:blip r:embed="rId5"/>
          <a:stretch>
            <a:fillRect/>
          </a:stretch>
        </p:blipFill>
        <p:spPr>
          <a:xfrm>
            <a:off x="8726488" y="6440488"/>
            <a:ext cx="244475" cy="244475"/>
          </a:xfrm>
          <a:prstGeom prst="rect">
            <a:avLst/>
          </a:prstGeom>
        </p:spPr>
      </p:pic>
    </p:spTree>
  </p:cSld>
  <p:clrMapOvr>
    <a:masterClrMapping/>
  </p:clrMapOvr>
  <p:transition advTm="1225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smtClean="0">
                <a:solidFill>
                  <a:srgbClr val="FF0000"/>
                </a:solidFill>
              </a:rPr>
              <a:t>Types of seeds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marL="571500" indent="-571500">
              <a:buFont typeface="+mj-lt"/>
              <a:buAutoNum type="arabicPeriod"/>
            </a:pPr>
            <a:r>
              <a:rPr lang="en-US" b="1" dirty="0" smtClean="0"/>
              <a:t>Based on the presence or absence of the endosperm.</a:t>
            </a:r>
            <a:r>
              <a:rPr lang="en-US" b="1" dirty="0"/>
              <a:t> </a:t>
            </a:r>
            <a:r>
              <a:rPr lang="en-US" b="1" dirty="0" smtClean="0"/>
              <a:t>  </a:t>
            </a:r>
          </a:p>
          <a:p>
            <a:pPr marL="571500" indent="-571500"/>
            <a:r>
              <a:rPr lang="en-US" dirty="0" smtClean="0"/>
              <a:t>Endospermic seeds</a:t>
            </a:r>
          </a:p>
          <a:p>
            <a:pPr marL="571500" indent="-571500"/>
            <a:r>
              <a:rPr lang="en-US" dirty="0" smtClean="0"/>
              <a:t>Non-endospermic seeds</a:t>
            </a:r>
          </a:p>
          <a:p>
            <a:pPr marL="571500" indent="-571500">
              <a:buFont typeface="+mj-lt"/>
              <a:buAutoNum type="arabicPeriod"/>
            </a:pPr>
            <a:endParaRPr lang="en-US" dirty="0" smtClean="0"/>
          </a:p>
          <a:p>
            <a:pPr marL="571500" indent="-571500">
              <a:buAutoNum type="arabicPeriod" startAt="2"/>
            </a:pPr>
            <a:r>
              <a:rPr lang="en-US" b="1" dirty="0" smtClean="0"/>
              <a:t>Based on the number of cotyledons.</a:t>
            </a:r>
          </a:p>
          <a:p>
            <a:pPr marL="571500" indent="-571500"/>
            <a:r>
              <a:rPr lang="en-US" dirty="0" smtClean="0"/>
              <a:t>Monocotyledons seeds</a:t>
            </a:r>
          </a:p>
          <a:p>
            <a:pPr marL="571500" indent="-571500"/>
            <a:r>
              <a:rPr lang="en-US" dirty="0" smtClean="0"/>
              <a:t>Dicotyledonous seeds</a:t>
            </a:r>
          </a:p>
        </p:txBody>
      </p:sp>
      <p:pic>
        <p:nvPicPr>
          <p:cNvPr id="4" name="~PP2228.WAV">
            <a:hlinkClick r:id="" action="ppaction://media"/>
          </p:cNvPr>
          <p:cNvPicPr>
            <a:picLocks noRot="1" noChangeAspect="1"/>
          </p:cNvPicPr>
          <p:nvPr>
            <a:wavAudioFile r:embed="rId1" name="~PP2228.WAV"/>
          </p:nvPr>
        </p:nvPicPr>
        <p:blipFill>
          <a:blip r:embed="rId3"/>
          <a:stretch>
            <a:fillRect/>
          </a:stretch>
        </p:blipFill>
        <p:spPr>
          <a:xfrm>
            <a:off x="8726488" y="6440488"/>
            <a:ext cx="244475" cy="244475"/>
          </a:xfrm>
          <a:prstGeom prst="rect">
            <a:avLst/>
          </a:prstGeom>
        </p:spPr>
      </p:pic>
    </p:spTree>
  </p:cSld>
  <p:clrMapOvr>
    <a:masterClrMapping/>
  </p:clrMapOvr>
  <p:transition advTm="373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smtClean="0">
                <a:solidFill>
                  <a:srgbClr val="FF0000"/>
                </a:solidFill>
              </a:rPr>
              <a:t>1.Based on the presence or absence of the endosperm </a:t>
            </a:r>
            <a:endParaRPr lang="en-IN" dirty="0">
              <a:solidFill>
                <a:srgbClr val="FF0000"/>
              </a:solidFill>
            </a:endParaRPr>
          </a:p>
        </p:txBody>
      </p:sp>
      <p:sp>
        <p:nvSpPr>
          <p:cNvPr id="3" name="Content Placeholder 2"/>
          <p:cNvSpPr>
            <a:spLocks noGrp="1"/>
          </p:cNvSpPr>
          <p:nvPr>
            <p:ph idx="1"/>
          </p:nvPr>
        </p:nvSpPr>
        <p:spPr/>
        <p:txBody>
          <a:bodyPr>
            <a:normAutofit/>
          </a:bodyPr>
          <a:lstStyle/>
          <a:p>
            <a:pPr marL="571500" indent="-571500">
              <a:buFont typeface="+mj-lt"/>
              <a:buAutoNum type="romanLcPeriod"/>
            </a:pPr>
            <a:r>
              <a:rPr lang="en-US" sz="2400" b="1" u="sng" dirty="0" smtClean="0"/>
              <a:t>Endospermic or </a:t>
            </a:r>
            <a:r>
              <a:rPr lang="en-US" sz="2400" b="1" u="sng" dirty="0" err="1" smtClean="0"/>
              <a:t>albuminous</a:t>
            </a:r>
            <a:r>
              <a:rPr lang="en-US" sz="2400" b="1" u="sng" dirty="0" smtClean="0"/>
              <a:t> seeds:</a:t>
            </a:r>
          </a:p>
          <a:p>
            <a:pPr marL="571500" indent="-571500">
              <a:buNone/>
            </a:pPr>
            <a:r>
              <a:rPr lang="en-US" sz="2400" dirty="0" smtClean="0"/>
              <a:t>      They contain endosperm as stored food while the cotyledons are small, thin and papery. The endosperm formed in the early stages is not exhausted by the developing embryo and endosperm continues to store food and grow vigorously.</a:t>
            </a:r>
          </a:p>
          <a:p>
            <a:pPr marL="571500" indent="-571500">
              <a:buNone/>
            </a:pPr>
            <a:r>
              <a:rPr lang="en-US" sz="2400" dirty="0" smtClean="0"/>
              <a:t>Example:- </a:t>
            </a:r>
            <a:r>
              <a:rPr lang="en-US" sz="2400" dirty="0" smtClean="0">
                <a:solidFill>
                  <a:srgbClr val="FF0000"/>
                </a:solidFill>
              </a:rPr>
              <a:t>coconut , rice, maize ,castor bean</a:t>
            </a:r>
            <a:r>
              <a:rPr lang="en-US" sz="2400" dirty="0" smtClean="0"/>
              <a:t>.</a:t>
            </a:r>
            <a:endParaRPr lang="en-IN" sz="2400" dirty="0"/>
          </a:p>
        </p:txBody>
      </p:sp>
      <p:pic>
        <p:nvPicPr>
          <p:cNvPr id="4" name="Picture 3" descr="images.jpg"/>
          <p:cNvPicPr>
            <a:picLocks noChangeAspect="1"/>
          </p:cNvPicPr>
          <p:nvPr/>
        </p:nvPicPr>
        <p:blipFill>
          <a:blip r:embed="rId3"/>
          <a:stretch>
            <a:fillRect/>
          </a:stretch>
        </p:blipFill>
        <p:spPr>
          <a:xfrm>
            <a:off x="1676400" y="4009550"/>
            <a:ext cx="5334000" cy="2315050"/>
          </a:xfrm>
          <a:prstGeom prst="rect">
            <a:avLst/>
          </a:prstGeom>
        </p:spPr>
      </p:pic>
      <p:pic>
        <p:nvPicPr>
          <p:cNvPr id="5" name="~PP1834.WAV">
            <a:hlinkClick r:id="" action="ppaction://media"/>
          </p:cNvPr>
          <p:cNvPicPr>
            <a:picLocks noRot="1" noChangeAspect="1"/>
          </p:cNvPicPr>
          <p:nvPr>
            <a:wavAudioFile r:embed="rId1" name="~PP1834.WAV"/>
          </p:nvPr>
        </p:nvPicPr>
        <p:blipFill>
          <a:blip r:embed="rId4"/>
          <a:stretch>
            <a:fillRect/>
          </a:stretch>
        </p:blipFill>
        <p:spPr>
          <a:xfrm>
            <a:off x="8726488" y="6440488"/>
            <a:ext cx="244475" cy="244475"/>
          </a:xfrm>
          <a:prstGeom prst="rect">
            <a:avLst/>
          </a:prstGeom>
        </p:spPr>
      </p:pic>
    </p:spTree>
  </p:cSld>
  <p:clrMapOvr>
    <a:masterClrMapping/>
  </p:clrMapOvr>
  <p:transition advTm="1127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382000" cy="5516563"/>
          </a:xfrm>
        </p:spPr>
        <p:txBody>
          <a:bodyPr>
            <a:normAutofit/>
          </a:bodyPr>
          <a:lstStyle/>
          <a:p>
            <a:pPr marL="571500" indent="-571500">
              <a:buAutoNum type="romanLcPeriod" startAt="2"/>
            </a:pPr>
            <a:r>
              <a:rPr lang="en-US" sz="2800" b="1" u="sng" dirty="0" smtClean="0"/>
              <a:t>Non-Endospermic seeds:</a:t>
            </a:r>
          </a:p>
          <a:p>
            <a:pPr marL="571500" indent="-571500">
              <a:buNone/>
            </a:pPr>
            <a:r>
              <a:rPr lang="en-US" sz="2800" dirty="0" smtClean="0"/>
              <a:t>      They do not contain endosperm as it gets used by the developing embryo in the early stage. Instead the food is stored in the cotyledon </a:t>
            </a:r>
          </a:p>
          <a:p>
            <a:pPr marL="571500" indent="-571500">
              <a:buNone/>
            </a:pPr>
            <a:r>
              <a:rPr lang="en-US" sz="2800" dirty="0" smtClean="0"/>
              <a:t>Example :- </a:t>
            </a:r>
            <a:r>
              <a:rPr lang="en-US" sz="2800" dirty="0" smtClean="0">
                <a:solidFill>
                  <a:srgbClr val="FF0000"/>
                </a:solidFill>
              </a:rPr>
              <a:t>gram , pea, bean</a:t>
            </a:r>
          </a:p>
        </p:txBody>
      </p:sp>
      <p:pic>
        <p:nvPicPr>
          <p:cNvPr id="4" name="Picture 3" descr="pisum-sativum_cropped.jpg"/>
          <p:cNvPicPr>
            <a:picLocks noChangeAspect="1"/>
          </p:cNvPicPr>
          <p:nvPr/>
        </p:nvPicPr>
        <p:blipFill>
          <a:blip r:embed="rId3" cstate="print"/>
          <a:stretch>
            <a:fillRect/>
          </a:stretch>
        </p:blipFill>
        <p:spPr>
          <a:xfrm>
            <a:off x="2057400" y="3124200"/>
            <a:ext cx="5181600" cy="2941958"/>
          </a:xfrm>
          <a:prstGeom prst="rect">
            <a:avLst/>
          </a:prstGeom>
        </p:spPr>
      </p:pic>
      <p:pic>
        <p:nvPicPr>
          <p:cNvPr id="5" name="~PP1073.WAV">
            <a:hlinkClick r:id="" action="ppaction://media"/>
          </p:cNvPr>
          <p:cNvPicPr>
            <a:picLocks noRot="1" noChangeAspect="1"/>
          </p:cNvPicPr>
          <p:nvPr>
            <a:wavAudioFile r:embed="rId1" name="~PP1073.WAV"/>
          </p:nvPr>
        </p:nvPicPr>
        <p:blipFill>
          <a:blip r:embed="rId4"/>
          <a:stretch>
            <a:fillRect/>
          </a:stretch>
        </p:blipFill>
        <p:spPr>
          <a:xfrm>
            <a:off x="8726488" y="6440488"/>
            <a:ext cx="244475" cy="244475"/>
          </a:xfrm>
          <a:prstGeom prst="rect">
            <a:avLst/>
          </a:prstGeom>
        </p:spPr>
      </p:pic>
    </p:spTree>
  </p:cSld>
  <p:clrMapOvr>
    <a:masterClrMapping/>
  </p:clrMapOvr>
  <p:transition advTm="1033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Content Placeholder 3" descr="30703235901_28f136e9a9_o.png"/>
          <p:cNvPicPr>
            <a:picLocks noGrp="1" noChangeAspect="1"/>
          </p:cNvPicPr>
          <p:nvPr>
            <p:ph idx="1"/>
          </p:nvPr>
        </p:nvPicPr>
        <p:blipFill>
          <a:blip r:embed="rId3"/>
          <a:stretch>
            <a:fillRect/>
          </a:stretch>
        </p:blipFill>
        <p:spPr>
          <a:xfrm>
            <a:off x="406667" y="1219200"/>
            <a:ext cx="8436862" cy="4495799"/>
          </a:xfrm>
        </p:spPr>
      </p:pic>
      <p:pic>
        <p:nvPicPr>
          <p:cNvPr id="5" name="~PP3918.WAV">
            <a:hlinkClick r:id="" action="ppaction://media"/>
          </p:cNvPr>
          <p:cNvPicPr>
            <a:picLocks noRot="1" noChangeAspect="1"/>
          </p:cNvPicPr>
          <p:nvPr>
            <a:wavAudioFile r:embed="rId1" name="~PP3918.WAV"/>
          </p:nvPr>
        </p:nvPicPr>
        <p:blipFill>
          <a:blip r:embed="rId4"/>
          <a:stretch>
            <a:fillRect/>
          </a:stretch>
        </p:blipFill>
        <p:spPr>
          <a:xfrm>
            <a:off x="8726488" y="6440488"/>
            <a:ext cx="244475" cy="244475"/>
          </a:xfrm>
          <a:prstGeom prst="rect">
            <a:avLst/>
          </a:prstGeom>
        </p:spPr>
      </p:pic>
    </p:spTree>
  </p:cSld>
  <p:clrMapOvr>
    <a:masterClrMapping/>
  </p:clrMapOvr>
  <p:transition advTm="532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smtClean="0">
                <a:solidFill>
                  <a:srgbClr val="FF0000"/>
                </a:solidFill>
              </a:rPr>
              <a:t>2.</a:t>
            </a:r>
            <a:r>
              <a:rPr lang="en-US" dirty="0" smtClean="0">
                <a:solidFill>
                  <a:srgbClr val="FF0000"/>
                </a:solidFill>
              </a:rPr>
              <a:t> Based on the number of cotyledons</a:t>
            </a:r>
            <a:endParaRPr lang="en-IN" dirty="0">
              <a:solidFill>
                <a:srgbClr val="FF0000"/>
              </a:solidFill>
            </a:endParaRPr>
          </a:p>
        </p:txBody>
      </p:sp>
      <p:sp>
        <p:nvSpPr>
          <p:cNvPr id="3" name="Content Placeholder 2"/>
          <p:cNvSpPr>
            <a:spLocks noGrp="1"/>
          </p:cNvSpPr>
          <p:nvPr>
            <p:ph idx="1"/>
          </p:nvPr>
        </p:nvSpPr>
        <p:spPr>
          <a:solidFill>
            <a:schemeClr val="accent1">
              <a:lumMod val="20000"/>
              <a:lumOff val="80000"/>
            </a:schemeClr>
          </a:solidFill>
        </p:spPr>
        <p:txBody>
          <a:bodyPr/>
          <a:lstStyle/>
          <a:p>
            <a:pPr marL="514350" indent="-514350">
              <a:buFont typeface="+mj-lt"/>
              <a:buAutoNum type="arabicPeriod"/>
            </a:pPr>
            <a:r>
              <a:rPr lang="en-US" b="1" u="sng" dirty="0" smtClean="0">
                <a:solidFill>
                  <a:schemeClr val="accent4">
                    <a:lumMod val="75000"/>
                  </a:schemeClr>
                </a:solidFill>
              </a:rPr>
              <a:t>Dicotyledonous seeds:  </a:t>
            </a:r>
            <a:r>
              <a:rPr lang="en-US" dirty="0" smtClean="0"/>
              <a:t>these have two cotyledons and far more in number than monocot seeds.</a:t>
            </a:r>
          </a:p>
          <a:p>
            <a:pPr marL="514350" indent="-514350">
              <a:buNone/>
            </a:pPr>
            <a:r>
              <a:rPr lang="en-US" dirty="0" smtClean="0"/>
              <a:t>Example:- Gram, bean, pea ,mango</a:t>
            </a:r>
          </a:p>
          <a:p>
            <a:pPr marL="514350" indent="-514350">
              <a:buFont typeface="+mj-lt"/>
              <a:buAutoNum type="arabicPeriod"/>
            </a:pPr>
            <a:endParaRPr lang="en-IN" b="1" u="sng" dirty="0"/>
          </a:p>
        </p:txBody>
      </p:sp>
      <p:pic>
        <p:nvPicPr>
          <p:cNvPr id="4" name="Picture 3" descr="20140711150210_image007.jpg"/>
          <p:cNvPicPr>
            <a:picLocks noChangeAspect="1"/>
          </p:cNvPicPr>
          <p:nvPr/>
        </p:nvPicPr>
        <p:blipFill>
          <a:blip r:embed="rId3"/>
          <a:stretch>
            <a:fillRect/>
          </a:stretch>
        </p:blipFill>
        <p:spPr>
          <a:xfrm>
            <a:off x="2971800" y="3733800"/>
            <a:ext cx="3248025" cy="2209800"/>
          </a:xfrm>
          <a:prstGeom prst="rect">
            <a:avLst/>
          </a:prstGeom>
          <a:ln>
            <a:noFill/>
          </a:ln>
          <a:effectLst>
            <a:softEdge rad="112500"/>
          </a:effectLst>
        </p:spPr>
      </p:pic>
      <p:pic>
        <p:nvPicPr>
          <p:cNvPr id="6" name="~PP2623.WAV">
            <a:hlinkClick r:id="" action="ppaction://media"/>
          </p:cNvPr>
          <p:cNvPicPr>
            <a:picLocks noRot="1" noChangeAspect="1"/>
          </p:cNvPicPr>
          <p:nvPr>
            <a:wavAudioFile r:embed="rId1" name="~PP2623.WAV"/>
          </p:nvPr>
        </p:nvPicPr>
        <p:blipFill>
          <a:blip r:embed="rId4"/>
          <a:stretch>
            <a:fillRect/>
          </a:stretch>
        </p:blipFill>
        <p:spPr>
          <a:xfrm>
            <a:off x="8726488" y="6440488"/>
            <a:ext cx="244475" cy="244475"/>
          </a:xfrm>
          <a:prstGeom prst="rect">
            <a:avLst/>
          </a:prstGeom>
        </p:spPr>
      </p:pic>
    </p:spTree>
  </p:cSld>
  <p:clrMapOvr>
    <a:masterClrMapping/>
  </p:clrMapOvr>
  <p:transition advTm="1102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421</Words>
  <Application>Microsoft Office PowerPoint</Application>
  <PresentationFormat>On-screen Show (4:3)</PresentationFormat>
  <Paragraphs>56</Paragraphs>
  <Slides>14</Slides>
  <Notes>0</Notes>
  <HiddenSlides>0</HiddenSlides>
  <MMClips>14</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SEXUAL REPRODUCTION IN FLOWERING PLANT</vt:lpstr>
      <vt:lpstr>TOPICS</vt:lpstr>
      <vt:lpstr>SEEDS</vt:lpstr>
      <vt:lpstr>Transformation of ovule into seed</vt:lpstr>
      <vt:lpstr>Types of seeds</vt:lpstr>
      <vt:lpstr>1.Based on the presence or absence of the endosperm </vt:lpstr>
      <vt:lpstr>Slide 7</vt:lpstr>
      <vt:lpstr>Slide 8</vt:lpstr>
      <vt:lpstr>2. Based on the number of cotyledons</vt:lpstr>
      <vt:lpstr>Slide 10</vt:lpstr>
      <vt:lpstr>Significance of seeds</vt:lpstr>
      <vt:lpstr>Unusual features of sexual reproduction</vt:lpstr>
      <vt:lpstr>Benefits of Apomixis</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21</cp:revision>
  <dcterms:created xsi:type="dcterms:W3CDTF">2020-04-30T04:13:14Z</dcterms:created>
  <dcterms:modified xsi:type="dcterms:W3CDTF">2020-04-30T08:01:59Z</dcterms:modified>
</cp:coreProperties>
</file>