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108" d="100"/>
          <a:sy n="108" d="100"/>
        </p:scale>
        <p:origin x="17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2DE-1CC7-41CF-9205-9D89C654A57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2C3-426E-4EFC-8741-0A7F2AC89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2DE-1CC7-41CF-9205-9D89C654A57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2C3-426E-4EFC-8741-0A7F2AC89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2DE-1CC7-41CF-9205-9D89C654A57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2C3-426E-4EFC-8741-0A7F2AC89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2DE-1CC7-41CF-9205-9D89C654A57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2C3-426E-4EFC-8741-0A7F2AC89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2DE-1CC7-41CF-9205-9D89C654A57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2C3-426E-4EFC-8741-0A7F2AC89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2DE-1CC7-41CF-9205-9D89C654A57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2C3-426E-4EFC-8741-0A7F2AC89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2DE-1CC7-41CF-9205-9D89C654A57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2C3-426E-4EFC-8741-0A7F2AC89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2DE-1CC7-41CF-9205-9D89C654A57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2C3-426E-4EFC-8741-0A7F2AC89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2DE-1CC7-41CF-9205-9D89C654A57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2C3-426E-4EFC-8741-0A7F2AC89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2DE-1CC7-41CF-9205-9D89C654A57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2C3-426E-4EFC-8741-0A7F2AC89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2DE-1CC7-41CF-9205-9D89C654A57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352C3-426E-4EFC-8741-0A7F2AC893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A82DE-1CC7-41CF-9205-9D89C654A57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52C3-426E-4EFC-8741-0A7F2AC893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11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SEXUAL REPRODUCTION IN FLOWERING PLANTS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-BIOLOGY</a:t>
            </a:r>
          </a:p>
        </p:txBody>
      </p:sp>
      <p:pic>
        <p:nvPicPr>
          <p:cNvPr id="6" name="~PP3788.WAV">
            <a:hlinkClick r:id="" action="ppaction://media"/>
          </p:cNvPr>
          <p:cNvPicPr>
            <a:picLocks noRot="1" noChangeAspect="1"/>
          </p:cNvPicPr>
          <p:nvPr>
            <a:wavAudioFile r:embed="rId1" name="~PP3788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Parthenocarpic</a:t>
            </a:r>
            <a:r>
              <a:rPr lang="en-US" b="1" dirty="0">
                <a:solidFill>
                  <a:srgbClr val="C00000"/>
                </a:solidFill>
              </a:rPr>
              <a:t> fruit (2012)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fruits develop without undergoing </a:t>
            </a:r>
            <a:r>
              <a:rPr lang="en-US" dirty="0" err="1"/>
              <a:t>fertilisation</a:t>
            </a:r>
            <a:r>
              <a:rPr lang="en-US" dirty="0"/>
              <a:t> ,these are called </a:t>
            </a:r>
            <a:r>
              <a:rPr lang="en-US" i="1" dirty="0" err="1">
                <a:solidFill>
                  <a:srgbClr val="C00000"/>
                </a:solidFill>
              </a:rPr>
              <a:t>parthenocarpic</a:t>
            </a:r>
            <a:r>
              <a:rPr lang="en-US" i="1" dirty="0">
                <a:solidFill>
                  <a:srgbClr val="C00000"/>
                </a:solidFill>
              </a:rPr>
              <a:t> fruits</a:t>
            </a:r>
            <a:r>
              <a:rPr lang="en-US" dirty="0"/>
              <a:t>.</a:t>
            </a:r>
          </a:p>
          <a:p>
            <a:r>
              <a:rPr lang="en-US" dirty="0"/>
              <a:t>Example :- </a:t>
            </a:r>
            <a:r>
              <a:rPr lang="en-US" b="1" dirty="0"/>
              <a:t>banana ,grapes , watermelon ,cucumber </a:t>
            </a:r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191000"/>
            <a:ext cx="3318933" cy="21336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799" y="4343400"/>
            <a:ext cx="2738413" cy="1981200"/>
          </a:xfrm>
          <a:prstGeom prst="rect">
            <a:avLst/>
          </a:prstGeom>
        </p:spPr>
      </p:pic>
      <p:pic>
        <p:nvPicPr>
          <p:cNvPr id="6" name="~PP2973.WAV">
            <a:hlinkClick r:id="" action="ppaction://media"/>
          </p:cNvPr>
          <p:cNvPicPr>
            <a:picLocks noRot="1" noChangeAspect="1"/>
          </p:cNvPicPr>
          <p:nvPr>
            <a:wavAudioFile r:embed="rId1" name="~PP2973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14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>
                <a:solidFill>
                  <a:srgbClr val="C00000"/>
                </a:solidFill>
              </a:rPr>
              <a:t>Parthenocarpy</a:t>
            </a:r>
            <a:r>
              <a:rPr lang="en-US" sz="3600" dirty="0">
                <a:solidFill>
                  <a:srgbClr val="C00000"/>
                </a:solidFill>
              </a:rPr>
              <a:t> (2008):- </a:t>
            </a:r>
            <a:r>
              <a:rPr lang="en-US" sz="3600" dirty="0"/>
              <a:t>the process of formation of fruit without fertilization in plant is </a:t>
            </a:r>
            <a:r>
              <a:rPr lang="en-US" sz="3600" dirty="0" err="1"/>
              <a:t>parthenocarpy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~PP1904.WAV">
            <a:hlinkClick r:id="" action="ppaction://media"/>
          </p:cNvPr>
          <p:cNvPicPr>
            <a:picLocks noRot="1" noChangeAspect="1"/>
          </p:cNvPicPr>
          <p:nvPr>
            <a:wavAudioFile r:embed="rId1" name="~PP1904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6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Significance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71500" indent="-571500">
              <a:buFont typeface="+mj-lt"/>
              <a:buAutoNum type="romanLcPeriod"/>
            </a:pPr>
            <a:r>
              <a:rPr lang="en-US" dirty="0"/>
              <a:t>They are </a:t>
            </a:r>
            <a:r>
              <a:rPr lang="en-US" dirty="0">
                <a:solidFill>
                  <a:srgbClr val="C00000"/>
                </a:solidFill>
              </a:rPr>
              <a:t>a source of food energy </a:t>
            </a:r>
            <a:r>
              <a:rPr lang="en-US" dirty="0"/>
              <a:t>for animals.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They are </a:t>
            </a:r>
            <a:r>
              <a:rPr lang="en-US" dirty="0">
                <a:solidFill>
                  <a:srgbClr val="C00000"/>
                </a:solidFill>
              </a:rPr>
              <a:t>a source of many chemicals</a:t>
            </a:r>
            <a:r>
              <a:rPr lang="en-US" dirty="0"/>
              <a:t> like sugars, pectin, organic acids, vitamins and minerals 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The fruits </a:t>
            </a:r>
            <a:r>
              <a:rPr lang="en-US" dirty="0">
                <a:solidFill>
                  <a:srgbClr val="C00000"/>
                </a:solidFill>
              </a:rPr>
              <a:t>protect the seeds</a:t>
            </a:r>
            <a:r>
              <a:rPr lang="en-US" dirty="0"/>
              <a:t> from </a:t>
            </a:r>
            <a:r>
              <a:rPr lang="en-US" dirty="0" err="1"/>
              <a:t>unfavourable</a:t>
            </a:r>
            <a:r>
              <a:rPr lang="en-US" dirty="0"/>
              <a:t> climate conditions and animals.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Both fleshy and dry fruits help in the </a:t>
            </a:r>
            <a:r>
              <a:rPr lang="en-US" dirty="0">
                <a:solidFill>
                  <a:srgbClr val="C00000"/>
                </a:solidFill>
              </a:rPr>
              <a:t>dispersal of seeds </a:t>
            </a:r>
            <a:r>
              <a:rPr lang="en-US" dirty="0"/>
              <a:t>to distant places.</a:t>
            </a:r>
          </a:p>
          <a:p>
            <a:pPr marL="571500" indent="-571500">
              <a:buFont typeface="+mj-lt"/>
              <a:buAutoNum type="romanLcPeriod"/>
            </a:pPr>
            <a:r>
              <a:rPr lang="en-US" dirty="0"/>
              <a:t>Provide </a:t>
            </a:r>
            <a:r>
              <a:rPr lang="en-US" dirty="0">
                <a:solidFill>
                  <a:srgbClr val="C00000"/>
                </a:solidFill>
              </a:rPr>
              <a:t>nutrition to the developing seedling.</a:t>
            </a:r>
          </a:p>
        </p:txBody>
      </p:sp>
      <p:pic>
        <p:nvPicPr>
          <p:cNvPr id="4" name="~PP620.WAV">
            <a:hlinkClick r:id="" action="ppaction://media"/>
          </p:cNvPr>
          <p:cNvPicPr>
            <a:picLocks noRot="1" noChangeAspect="1"/>
          </p:cNvPicPr>
          <p:nvPr>
            <a:wavAudioFile r:embed="rId1" name="~PP620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74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DEVELOPMENT OF AN EMBRYO IN DICOT.</a:t>
            </a:r>
          </a:p>
          <a:p>
            <a:endParaRPr lang="en-US" b="1" dirty="0"/>
          </a:p>
          <a:p>
            <a:pPr>
              <a:buNone/>
            </a:pPr>
            <a:endParaRPr lang="en-US" b="1" dirty="0"/>
          </a:p>
          <a:p>
            <a:r>
              <a:rPr lang="en-US" b="1" dirty="0"/>
              <a:t>FRUITS:- (SIGNIFICANCE,TYPES)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~PP656.WAV">
            <a:hlinkClick r:id="" action="ppaction://media"/>
          </p:cNvPr>
          <p:cNvPicPr>
            <a:picLocks noRot="1" noChangeAspect="1"/>
          </p:cNvPicPr>
          <p:nvPr>
            <a:wavAudioFile r:embed="rId1" name="~PP656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59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3820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AN EMBRYO</a:t>
            </a:r>
          </a:p>
        </p:txBody>
      </p:sp>
      <p:pic>
        <p:nvPicPr>
          <p:cNvPr id="4" name="Content Placeholder 3" descr="unnamed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371600"/>
            <a:ext cx="8229600" cy="5196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~PP2985.WAV">
            <a:hlinkClick r:id="" action="ppaction://media"/>
          </p:cNvPr>
          <p:cNvPicPr>
            <a:picLocks noRot="1" noChangeAspect="1"/>
          </p:cNvPicPr>
          <p:nvPr>
            <a:wavAudioFile r:embed="rId1" name="~PP2985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6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Description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small daughter cell with dense cytoplasm is situated towards the </a:t>
            </a:r>
            <a:r>
              <a:rPr lang="en-US" dirty="0" err="1"/>
              <a:t>chalazal</a:t>
            </a:r>
            <a:r>
              <a:rPr lang="en-US" dirty="0"/>
              <a:t> pole side. It is called </a:t>
            </a:r>
            <a:r>
              <a:rPr lang="en-US" i="1" dirty="0">
                <a:solidFill>
                  <a:srgbClr val="C00000"/>
                </a:solidFill>
              </a:rPr>
              <a:t>terminal cell/apical cell/</a:t>
            </a:r>
            <a:r>
              <a:rPr lang="en-US" i="1" dirty="0" err="1">
                <a:solidFill>
                  <a:srgbClr val="C00000"/>
                </a:solidFill>
              </a:rPr>
              <a:t>embryonal</a:t>
            </a:r>
            <a:r>
              <a:rPr lang="en-US" i="1" dirty="0">
                <a:solidFill>
                  <a:srgbClr val="C00000"/>
                </a:solidFill>
              </a:rPr>
              <a:t> cell.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Larger daughter cell situated towards the </a:t>
            </a:r>
            <a:r>
              <a:rPr lang="en-US" dirty="0" err="1"/>
              <a:t>micropylar</a:t>
            </a:r>
            <a:r>
              <a:rPr lang="en-US" dirty="0"/>
              <a:t> end is called </a:t>
            </a:r>
            <a:r>
              <a:rPr lang="en-US" i="1" dirty="0">
                <a:solidFill>
                  <a:srgbClr val="C00000"/>
                </a:solidFill>
              </a:rPr>
              <a:t>basal cell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This cells divides </a:t>
            </a:r>
            <a:r>
              <a:rPr lang="en-US" dirty="0" err="1"/>
              <a:t>tranversely</a:t>
            </a:r>
            <a:r>
              <a:rPr lang="en-US" dirty="0"/>
              <a:t> and give rise to </a:t>
            </a:r>
            <a:r>
              <a:rPr lang="en-US" i="1" dirty="0">
                <a:solidFill>
                  <a:srgbClr val="C00000"/>
                </a:solidFill>
              </a:rPr>
              <a:t>suspensor cells.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zygote further give rise to the </a:t>
            </a:r>
            <a:r>
              <a:rPr lang="en-US" dirty="0" err="1"/>
              <a:t>proembryo</a:t>
            </a:r>
            <a:r>
              <a:rPr lang="en-US" dirty="0"/>
              <a:t> and subsequently to the </a:t>
            </a:r>
            <a:r>
              <a:rPr lang="en-US" i="1" dirty="0" err="1">
                <a:solidFill>
                  <a:srgbClr val="C00000"/>
                </a:solidFill>
              </a:rPr>
              <a:t>globular,heart</a:t>
            </a:r>
            <a:r>
              <a:rPr lang="en-US" i="1" dirty="0">
                <a:solidFill>
                  <a:srgbClr val="C00000"/>
                </a:solidFill>
              </a:rPr>
              <a:t>-shaped</a:t>
            </a:r>
            <a:r>
              <a:rPr lang="en-US" dirty="0"/>
              <a:t> and </a:t>
            </a:r>
            <a:r>
              <a:rPr lang="en-US" i="1" dirty="0">
                <a:solidFill>
                  <a:srgbClr val="C00000"/>
                </a:solidFill>
              </a:rPr>
              <a:t>mature embryo</a:t>
            </a:r>
            <a:r>
              <a:rPr lang="en-US" dirty="0"/>
              <a:t>. </a:t>
            </a:r>
          </a:p>
        </p:txBody>
      </p:sp>
      <p:pic>
        <p:nvPicPr>
          <p:cNvPr id="4" name="~PP3568.WAV">
            <a:hlinkClick r:id="" action="ppaction://media"/>
          </p:cNvPr>
          <p:cNvPicPr>
            <a:picLocks noRot="1" noChangeAspect="1"/>
          </p:cNvPicPr>
          <p:nvPr>
            <a:wavAudioFile r:embed="rId1" name="~PP3568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69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Fruits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Fruits are the mature or ripened ovary developed after </a:t>
            </a:r>
            <a:r>
              <a:rPr lang="en-US" sz="2800" dirty="0" err="1"/>
              <a:t>fertlisation,containing</a:t>
            </a:r>
            <a:r>
              <a:rPr lang="en-US" sz="2800" dirty="0"/>
              <a:t> seed inside them.</a:t>
            </a:r>
          </a:p>
          <a:p>
            <a:r>
              <a:rPr lang="en-US" sz="2800" dirty="0"/>
              <a:t>Fruit wall developed from ovary wall is differentiated into 3 regions:</a:t>
            </a:r>
          </a:p>
          <a:p>
            <a:pPr marL="571500" indent="-571500">
              <a:buFont typeface="+mj-lt"/>
              <a:buAutoNum type="romanLcPeriod"/>
            </a:pPr>
            <a:r>
              <a:rPr lang="en-US" sz="2800" i="1" dirty="0" err="1">
                <a:solidFill>
                  <a:srgbClr val="C00000"/>
                </a:solidFill>
              </a:rPr>
              <a:t>Epicarp</a:t>
            </a:r>
            <a:r>
              <a:rPr lang="en-US" sz="2800" i="1" dirty="0">
                <a:solidFill>
                  <a:srgbClr val="C00000"/>
                </a:solidFill>
              </a:rPr>
              <a:t>/</a:t>
            </a:r>
            <a:r>
              <a:rPr lang="en-US" sz="2800" i="1" dirty="0" err="1">
                <a:solidFill>
                  <a:srgbClr val="C00000"/>
                </a:solidFill>
              </a:rPr>
              <a:t>Exocarp</a:t>
            </a:r>
            <a:endParaRPr lang="en-US" sz="2800" i="1" dirty="0">
              <a:solidFill>
                <a:srgbClr val="C00000"/>
              </a:solidFill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800" i="1" dirty="0" err="1">
                <a:solidFill>
                  <a:srgbClr val="C00000"/>
                </a:solidFill>
              </a:rPr>
              <a:t>Mesocarp</a:t>
            </a:r>
            <a:endParaRPr lang="en-US" sz="2800" i="1" dirty="0">
              <a:solidFill>
                <a:srgbClr val="C00000"/>
              </a:solidFill>
            </a:endParaRPr>
          </a:p>
          <a:p>
            <a:pPr marL="571500" indent="-571500">
              <a:buFont typeface="+mj-lt"/>
              <a:buAutoNum type="romanLcPeriod"/>
            </a:pPr>
            <a:r>
              <a:rPr lang="en-US" sz="2800" i="1" dirty="0">
                <a:solidFill>
                  <a:srgbClr val="C00000"/>
                </a:solidFill>
              </a:rPr>
              <a:t>Endocarp </a:t>
            </a:r>
          </a:p>
        </p:txBody>
      </p:sp>
      <p:pic>
        <p:nvPicPr>
          <p:cNvPr id="4" name="Picture 3" descr="slide_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276600"/>
            <a:ext cx="4724400" cy="2971800"/>
          </a:xfrm>
          <a:prstGeom prst="rect">
            <a:avLst/>
          </a:prstGeom>
        </p:spPr>
      </p:pic>
      <p:pic>
        <p:nvPicPr>
          <p:cNvPr id="5" name="~PP2143.WAV">
            <a:hlinkClick r:id="" action="ppaction://media"/>
          </p:cNvPr>
          <p:cNvPicPr>
            <a:picLocks noRot="1" noChangeAspect="1"/>
          </p:cNvPicPr>
          <p:nvPr>
            <a:wavAudioFile r:embed="rId1" name="~PP2143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4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ruits+Fruit+Regions+Exocarp+–+ski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5400" y="0"/>
            <a:ext cx="9169400" cy="6877050"/>
          </a:xfrm>
        </p:spPr>
      </p:pic>
      <p:pic>
        <p:nvPicPr>
          <p:cNvPr id="5" name="~PP3075.WAV">
            <a:hlinkClick r:id="" action="ppaction://media"/>
          </p:cNvPr>
          <p:cNvPicPr>
            <a:picLocks noRot="1" noChangeAspect="1"/>
          </p:cNvPicPr>
          <p:nvPr>
            <a:wavAudioFile r:embed="rId1" name="~PP3075.WAV"/>
          </p:nvPr>
        </p:nvPicPr>
        <p:blipFill>
          <a:blip r:embed="rId4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7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Types of fruits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rgbClr val="C00000"/>
                </a:solidFill>
              </a:rPr>
              <a:t>True fruits</a:t>
            </a:r>
          </a:p>
          <a:p>
            <a:pPr marL="514350" indent="-514350">
              <a:buFont typeface="+mj-lt"/>
              <a:buAutoNum type="arabicPeriod"/>
            </a:pPr>
            <a:endParaRPr lang="en-US" i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i="1" dirty="0">
                <a:solidFill>
                  <a:srgbClr val="C00000"/>
                </a:solidFill>
              </a:rPr>
              <a:t>False fruits</a:t>
            </a:r>
          </a:p>
          <a:p>
            <a:pPr marL="514350" indent="-514350">
              <a:buFont typeface="+mj-lt"/>
              <a:buAutoNum type="arabicPeriod"/>
            </a:pPr>
            <a:endParaRPr lang="en-US" i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i="1" dirty="0" err="1">
                <a:solidFill>
                  <a:srgbClr val="C00000"/>
                </a:solidFill>
              </a:rPr>
              <a:t>Parthenocarpic</a:t>
            </a:r>
            <a:r>
              <a:rPr lang="en-US" i="1" dirty="0">
                <a:solidFill>
                  <a:srgbClr val="C00000"/>
                </a:solidFill>
              </a:rPr>
              <a:t> fruit</a:t>
            </a:r>
          </a:p>
        </p:txBody>
      </p:sp>
      <p:pic>
        <p:nvPicPr>
          <p:cNvPr id="6" name="~PP2521.WAV">
            <a:hlinkClick r:id="" action="ppaction://media"/>
          </p:cNvPr>
          <p:cNvPicPr>
            <a:picLocks noRot="1" noChangeAspect="1"/>
          </p:cNvPicPr>
          <p:nvPr>
            <a:wavAudioFile r:embed="rId1" name="~PP2521.WAV"/>
          </p:nvPr>
        </p:nvPicPr>
        <p:blipFill>
          <a:blip r:embed="rId3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True fruits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fruit derived from ovary of a flower not associated with any non </a:t>
            </a:r>
            <a:r>
              <a:rPr lang="en-US" dirty="0" err="1"/>
              <a:t>carpellary</a:t>
            </a:r>
            <a:r>
              <a:rPr lang="en-US" dirty="0"/>
              <a:t> part is termed as true fruit</a:t>
            </a:r>
          </a:p>
          <a:p>
            <a:r>
              <a:rPr lang="en-US" dirty="0" err="1"/>
              <a:t>Eg</a:t>
            </a:r>
            <a:r>
              <a:rPr lang="en-US" dirty="0"/>
              <a:t>- mango and tomato</a:t>
            </a: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038600"/>
            <a:ext cx="2143125" cy="2143125"/>
          </a:xfrm>
          <a:prstGeom prst="rect">
            <a:avLst/>
          </a:prstGeom>
        </p:spPr>
      </p:pic>
      <p:pic>
        <p:nvPicPr>
          <p:cNvPr id="5" name="Picture 4" descr="tomato_noun_001_178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114800"/>
            <a:ext cx="1981200" cy="2153478"/>
          </a:xfrm>
          <a:prstGeom prst="rect">
            <a:avLst/>
          </a:prstGeom>
        </p:spPr>
      </p:pic>
      <p:pic>
        <p:nvPicPr>
          <p:cNvPr id="6" name="~PP1407.WAV">
            <a:hlinkClick r:id="" action="ppaction://media"/>
          </p:cNvPr>
          <p:cNvPicPr>
            <a:picLocks noRot="1" noChangeAspect="1"/>
          </p:cNvPicPr>
          <p:nvPr>
            <a:wavAudioFile r:embed="rId1" name="~PP1407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False fruit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fruit derived from the ovary along with other accessory floral part like </a:t>
            </a:r>
            <a:r>
              <a:rPr lang="en-US" dirty="0" err="1"/>
              <a:t>thalamus,receptacle</a:t>
            </a:r>
            <a:r>
              <a:rPr lang="en-US" dirty="0"/>
              <a:t> is called  false fruit.</a:t>
            </a:r>
          </a:p>
          <a:p>
            <a:r>
              <a:rPr lang="en-US" dirty="0"/>
              <a:t>Example:- </a:t>
            </a:r>
            <a:r>
              <a:rPr lang="en-US" dirty="0" err="1"/>
              <a:t>apple,strawberry</a:t>
            </a:r>
            <a:r>
              <a:rPr lang="en-US" dirty="0"/>
              <a:t> </a:t>
            </a:r>
          </a:p>
        </p:txBody>
      </p:sp>
      <p:pic>
        <p:nvPicPr>
          <p:cNvPr id="4" name="Picture 3" descr="apple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3810000"/>
            <a:ext cx="3024456" cy="2582992"/>
          </a:xfrm>
          <a:prstGeom prst="rect">
            <a:avLst/>
          </a:prstGeom>
        </p:spPr>
      </p:pic>
      <p:pic>
        <p:nvPicPr>
          <p:cNvPr id="5" name="Picture 4" descr="108756_strawber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4191000"/>
            <a:ext cx="2819091" cy="2083308"/>
          </a:xfrm>
          <a:prstGeom prst="rect">
            <a:avLst/>
          </a:prstGeom>
        </p:spPr>
      </p:pic>
      <p:pic>
        <p:nvPicPr>
          <p:cNvPr id="6" name="~PP2008.WAV">
            <a:hlinkClick r:id="" action="ppaction://media"/>
          </p:cNvPr>
          <p:cNvPicPr>
            <a:picLocks noRot="1" noChangeAspect="1"/>
          </p:cNvPicPr>
          <p:nvPr>
            <a:wavAudioFile r:embed="rId1" name="~PP2008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1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301</Words>
  <Application>Microsoft Office PowerPoint</Application>
  <PresentationFormat>On-screen Show (4:3)</PresentationFormat>
  <Paragraphs>42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SEXUAL REPRODUCTION IN FLOWERING PLANTS</vt:lpstr>
      <vt:lpstr>TOPIC</vt:lpstr>
      <vt:lpstr>DEVELOPMENT OF AN EMBRYO</vt:lpstr>
      <vt:lpstr>Description </vt:lpstr>
      <vt:lpstr>Fruits </vt:lpstr>
      <vt:lpstr>PowerPoint Presentation</vt:lpstr>
      <vt:lpstr>Types of fruits</vt:lpstr>
      <vt:lpstr>True fruits</vt:lpstr>
      <vt:lpstr>False fruit</vt:lpstr>
      <vt:lpstr>Parthenocarpic fruit (2012)</vt:lpstr>
      <vt:lpstr>PowerPoint Presentation</vt:lpstr>
      <vt:lpstr>Significance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11</cp:revision>
  <dcterms:created xsi:type="dcterms:W3CDTF">2020-04-29T04:00:17Z</dcterms:created>
  <dcterms:modified xsi:type="dcterms:W3CDTF">2020-04-29T09:45:42Z</dcterms:modified>
</cp:coreProperties>
</file>